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3" r:id="rId2"/>
    <p:sldId id="315" r:id="rId3"/>
    <p:sldId id="378" r:id="rId4"/>
    <p:sldId id="379" r:id="rId5"/>
    <p:sldId id="380" r:id="rId6"/>
    <p:sldId id="381" r:id="rId7"/>
    <p:sldId id="382" r:id="rId8"/>
    <p:sldId id="383" r:id="rId9"/>
    <p:sldId id="425" r:id="rId10"/>
    <p:sldId id="384" r:id="rId11"/>
    <p:sldId id="385" r:id="rId12"/>
    <p:sldId id="386" r:id="rId13"/>
    <p:sldId id="387" r:id="rId14"/>
    <p:sldId id="423" r:id="rId15"/>
    <p:sldId id="388" r:id="rId16"/>
    <p:sldId id="389" r:id="rId17"/>
    <p:sldId id="443" r:id="rId18"/>
    <p:sldId id="444" r:id="rId19"/>
    <p:sldId id="445" r:id="rId20"/>
    <p:sldId id="446" r:id="rId21"/>
    <p:sldId id="447" r:id="rId22"/>
    <p:sldId id="440" r:id="rId23"/>
    <p:sldId id="441" r:id="rId24"/>
    <p:sldId id="442" r:id="rId25"/>
    <p:sldId id="405" r:id="rId26"/>
    <p:sldId id="407" r:id="rId27"/>
    <p:sldId id="406" r:id="rId28"/>
    <p:sldId id="408" r:id="rId29"/>
    <p:sldId id="449" r:id="rId30"/>
    <p:sldId id="409" r:id="rId31"/>
    <p:sldId id="410" r:id="rId32"/>
    <p:sldId id="450" r:id="rId33"/>
    <p:sldId id="451" r:id="rId34"/>
    <p:sldId id="452" r:id="rId35"/>
    <p:sldId id="453" r:id="rId36"/>
    <p:sldId id="417" r:id="rId37"/>
    <p:sldId id="418" r:id="rId38"/>
    <p:sldId id="435" r:id="rId39"/>
    <p:sldId id="421" r:id="rId40"/>
    <p:sldId id="420" r:id="rId41"/>
    <p:sldId id="419" r:id="rId42"/>
    <p:sldId id="454" r:id="rId43"/>
    <p:sldId id="434" r:id="rId44"/>
    <p:sldId id="422" r:id="rId45"/>
    <p:sldId id="339" r:id="rId46"/>
    <p:sldId id="370" r:id="rId47"/>
    <p:sldId id="358" r:id="rId48"/>
    <p:sldId id="455" r:id="rId49"/>
    <p:sldId id="456" r:id="rId50"/>
    <p:sldId id="457" r:id="rId51"/>
    <p:sldId id="458" r:id="rId52"/>
    <p:sldId id="428" r:id="rId53"/>
    <p:sldId id="424" r:id="rId54"/>
    <p:sldId id="448" r:id="rId55"/>
    <p:sldId id="374" r:id="rId56"/>
    <p:sldId id="429" r:id="rId57"/>
    <p:sldId id="430" r:id="rId58"/>
    <p:sldId id="432" r:id="rId59"/>
    <p:sldId id="431" r:id="rId60"/>
    <p:sldId id="404" r:id="rId61"/>
    <p:sldId id="426" r:id="rId62"/>
    <p:sldId id="364" r:id="rId63"/>
    <p:sldId id="294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78"/>
            <p14:sldId id="379"/>
            <p14:sldId id="380"/>
            <p14:sldId id="381"/>
            <p14:sldId id="382"/>
            <p14:sldId id="383"/>
            <p14:sldId id="425"/>
            <p14:sldId id="384"/>
            <p14:sldId id="385"/>
            <p14:sldId id="386"/>
            <p14:sldId id="387"/>
            <p14:sldId id="423"/>
            <p14:sldId id="388"/>
            <p14:sldId id="389"/>
            <p14:sldId id="443"/>
            <p14:sldId id="444"/>
            <p14:sldId id="445"/>
            <p14:sldId id="446"/>
            <p14:sldId id="447"/>
            <p14:sldId id="440"/>
            <p14:sldId id="441"/>
            <p14:sldId id="442"/>
          </p14:sldIdLst>
        </p14:section>
        <p14:section name="설계단계" id="{079FB007-4044-4E60-AD09-4E9512A5438F}">
          <p14:sldIdLst>
            <p14:sldId id="405"/>
            <p14:sldId id="407"/>
            <p14:sldId id="406"/>
            <p14:sldId id="408"/>
            <p14:sldId id="449"/>
            <p14:sldId id="409"/>
            <p14:sldId id="410"/>
            <p14:sldId id="450"/>
            <p14:sldId id="451"/>
            <p14:sldId id="452"/>
            <p14:sldId id="453"/>
            <p14:sldId id="417"/>
            <p14:sldId id="418"/>
            <p14:sldId id="435"/>
            <p14:sldId id="421"/>
            <p14:sldId id="420"/>
            <p14:sldId id="419"/>
            <p14:sldId id="454"/>
            <p14:sldId id="434"/>
            <p14:sldId id="422"/>
            <p14:sldId id="339"/>
            <p14:sldId id="370"/>
            <p14:sldId id="358"/>
            <p14:sldId id="455"/>
            <p14:sldId id="456"/>
            <p14:sldId id="457"/>
            <p14:sldId id="458"/>
            <p14:sldId id="428"/>
            <p14:sldId id="424"/>
            <p14:sldId id="448"/>
            <p14:sldId id="374"/>
            <p14:sldId id="429"/>
            <p14:sldId id="430"/>
            <p14:sldId id="432"/>
            <p14:sldId id="431"/>
            <p14:sldId id="404"/>
            <p14:sldId id="426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3B5AA8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4766" autoAdjust="0"/>
  </p:normalViewPr>
  <p:slideViewPr>
    <p:cSldViewPr>
      <p:cViewPr varScale="1">
        <p:scale>
          <a:sx n="81" d="100"/>
          <a:sy n="81" d="100"/>
        </p:scale>
        <p:origin x="1315" y="72"/>
      </p:cViewPr>
      <p:guideLst>
        <p:guide orient="horz" pos="2160"/>
        <p:guide pos="3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81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한비 </a:t>
            </a:r>
            <a:r>
              <a:rPr lang="en-US" altLang="ko-KR" dirty="0"/>
              <a:t>(+</a:t>
            </a:r>
            <a:r>
              <a:rPr lang="ko-KR" altLang="en-US" dirty="0"/>
              <a:t>민혁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79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1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888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9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2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.png"/><Relationship Id="rId7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err="1">
                <a:solidFill>
                  <a:srgbClr val="77787B"/>
                </a:solidFill>
              </a:rPr>
              <a:t>IoT</a:t>
            </a:r>
            <a:r>
              <a:rPr lang="en-US" altLang="ko-KR" sz="2400" b="1" spc="-150" dirty="0">
                <a:solidFill>
                  <a:srgbClr val="77787B"/>
                </a:solidFill>
              </a:rPr>
              <a:t>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기반의 독거 치매노인 안심 돌봄 플랫폼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2020. 10. 28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AVATAR 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배한비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서민혁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심혜지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유영서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최소영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신창화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74821E-C5A7-42AA-A80A-8F5336113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112352"/>
              </p:ext>
            </p:extLst>
          </p:nvPr>
        </p:nvGraphicFramePr>
        <p:xfrm>
          <a:off x="4788024" y="635636"/>
          <a:ext cx="4271386" cy="591807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80390">
                  <a:extLst>
                    <a:ext uri="{9D8B030D-6E8A-4147-A177-3AD203B41FA5}">
                      <a16:colId xmlns:a16="http://schemas.microsoft.com/office/drawing/2014/main" val="3025047982"/>
                    </a:ext>
                  </a:extLst>
                </a:gridCol>
                <a:gridCol w="483210">
                  <a:extLst>
                    <a:ext uri="{9D8B030D-6E8A-4147-A177-3AD203B41FA5}">
                      <a16:colId xmlns:a16="http://schemas.microsoft.com/office/drawing/2014/main" val="3198035273"/>
                    </a:ext>
                  </a:extLst>
                </a:gridCol>
                <a:gridCol w="97180">
                  <a:extLst>
                    <a:ext uri="{9D8B030D-6E8A-4147-A177-3AD203B41FA5}">
                      <a16:colId xmlns:a16="http://schemas.microsoft.com/office/drawing/2014/main" val="3078236422"/>
                    </a:ext>
                  </a:extLst>
                </a:gridCol>
                <a:gridCol w="1506713">
                  <a:extLst>
                    <a:ext uri="{9D8B030D-6E8A-4147-A177-3AD203B41FA5}">
                      <a16:colId xmlns:a16="http://schemas.microsoft.com/office/drawing/2014/main" val="2228643113"/>
                    </a:ext>
                  </a:extLst>
                </a:gridCol>
                <a:gridCol w="1603893">
                  <a:extLst>
                    <a:ext uri="{9D8B030D-6E8A-4147-A177-3AD203B41FA5}">
                      <a16:colId xmlns:a16="http://schemas.microsoft.com/office/drawing/2014/main" val="3796836904"/>
                    </a:ext>
                  </a:extLst>
                </a:gridCol>
              </a:tblGrid>
              <a:tr h="174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항목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설명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312914"/>
                  </a:ext>
                </a:extLst>
              </a:tr>
              <a:tr h="174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개요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사용자가 어플을 통해 환자의 실시간 상태 확인 가능</a:t>
                      </a:r>
                      <a:r>
                        <a:rPr lang="en-US" sz="1000" kern="100">
                          <a:effectLst/>
                        </a:rPr>
                        <a:t>.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773628"/>
                  </a:ext>
                </a:extLst>
              </a:tr>
              <a:tr h="17404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관련 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액터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주 액터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사용자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47802"/>
                  </a:ext>
                </a:extLst>
              </a:tr>
              <a:tr h="36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보조액터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환자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라즈베리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파이의 센서 인식 및 판단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웹 서버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데이터 베이스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개인 알람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867699"/>
                  </a:ext>
                </a:extLst>
              </a:tr>
              <a:tr h="174046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우선 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순위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상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중요도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extLst>
                  <a:ext uri="{0D108BD9-81ED-4DB2-BD59-A6C34878D82A}">
                    <a16:rowId xmlns:a16="http://schemas.microsoft.com/office/drawing/2014/main" val="4140026934"/>
                  </a:ext>
                </a:extLst>
              </a:tr>
              <a:tr h="3632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난이도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실시간으로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센서 값을 받아 </a:t>
                      </a:r>
                      <a:r>
                        <a:rPr lang="ko-KR" sz="1000" kern="100" dirty="0" err="1">
                          <a:effectLst/>
                        </a:rPr>
                        <a:t>어플에</a:t>
                      </a:r>
                      <a:r>
                        <a:rPr lang="ko-KR" sz="1000" kern="100" dirty="0">
                          <a:effectLst/>
                        </a:rPr>
                        <a:t>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표시하는 개발 능력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extLst>
                  <a:ext uri="{0D108BD9-81ED-4DB2-BD59-A6C34878D82A}">
                    <a16:rowId xmlns:a16="http://schemas.microsoft.com/office/drawing/2014/main" val="2936684089"/>
                  </a:ext>
                </a:extLst>
              </a:tr>
              <a:tr h="3632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선행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조건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센서를 통해 받은 값을 어플로 전달 가능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658382"/>
                  </a:ext>
                </a:extLst>
              </a:tr>
              <a:tr h="3632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후행 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조건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4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센서들의 전원이 항상 연결되어야 하고 센서와 어플 사이의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통신이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항상 연결되어야 한다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612318"/>
                  </a:ext>
                </a:extLst>
              </a:tr>
              <a:tr h="176273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시나리오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기본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시나리오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1. </a:t>
                      </a:r>
                      <a:r>
                        <a:rPr lang="ko-KR" sz="1000" kern="100" dirty="0">
                          <a:effectLst/>
                        </a:rPr>
                        <a:t>사용자는 안심 돌봄 </a:t>
                      </a:r>
                      <a:r>
                        <a:rPr lang="ko-KR" sz="1000" kern="100" dirty="0" err="1">
                          <a:effectLst/>
                        </a:rPr>
                        <a:t>어플에</a:t>
                      </a:r>
                      <a:r>
                        <a:rPr lang="ko-KR" sz="1000" kern="100" dirty="0">
                          <a:effectLst/>
                        </a:rPr>
                        <a:t> 접속한다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2. </a:t>
                      </a:r>
                      <a:r>
                        <a:rPr lang="ko-KR" sz="1000" kern="100" dirty="0">
                          <a:effectLst/>
                        </a:rPr>
                        <a:t>데이터베이스는 센서로 받은 정보를 실시간으로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업데이트하여 표시한다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 </a:t>
                      </a:r>
                      <a:r>
                        <a:rPr lang="ko-KR" sz="1000" kern="100" dirty="0">
                          <a:effectLst/>
                        </a:rPr>
                        <a:t>사용자는 식사 체크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복약여부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활동량 확인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외출 여부 등의 기능 중 하나를 클릭하여 환자의 상세 정보를 얻을 수 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4. </a:t>
                      </a:r>
                      <a:r>
                        <a:rPr lang="ko-KR" sz="1000" kern="100" dirty="0">
                          <a:effectLst/>
                        </a:rPr>
                        <a:t>사용자는 위험 상황일시 알람을 받는다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5. </a:t>
                      </a:r>
                      <a:r>
                        <a:rPr lang="ko-KR" sz="1000" kern="100" dirty="0">
                          <a:effectLst/>
                        </a:rPr>
                        <a:t>알람을 받은 후 바로 환자에게 전화를 걸도록 선택할 수 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6. </a:t>
                      </a:r>
                      <a:r>
                        <a:rPr lang="ko-KR" sz="1000" kern="100" dirty="0">
                          <a:effectLst/>
                        </a:rPr>
                        <a:t>환자의 동의를 얻은 후 카메라를 켜 집안의 상황을 확인할 수도 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1. </a:t>
                      </a:r>
                      <a:r>
                        <a:rPr lang="ko-KR" sz="1000" kern="100" dirty="0">
                          <a:effectLst/>
                        </a:rPr>
                        <a:t>사용자는 안심 돌봄 </a:t>
                      </a:r>
                      <a:r>
                        <a:rPr lang="ko-KR" sz="1000" kern="100" dirty="0" err="1">
                          <a:effectLst/>
                        </a:rPr>
                        <a:t>어플에</a:t>
                      </a:r>
                      <a:r>
                        <a:rPr lang="ko-KR" sz="1000" kern="100" dirty="0">
                          <a:effectLst/>
                        </a:rPr>
                        <a:t> 접속한다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2. </a:t>
                      </a:r>
                      <a:r>
                        <a:rPr lang="ko-KR" sz="1000" kern="100" dirty="0">
                          <a:effectLst/>
                        </a:rPr>
                        <a:t>데이터베이스는 센서로 받은 정보를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실시간으로 업데이트하여 표시한다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 </a:t>
                      </a:r>
                      <a:r>
                        <a:rPr lang="ko-KR" sz="1000" kern="100" dirty="0">
                          <a:effectLst/>
                        </a:rPr>
                        <a:t>사용자는 식사 체크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복약여부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활동량 확인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외출 여부 등의 기능 중 하나를 클릭하여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환자의 상세 정보를 얻을 수 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4. </a:t>
                      </a:r>
                      <a:r>
                        <a:rPr lang="ko-KR" sz="1000" kern="100" dirty="0">
                          <a:effectLst/>
                        </a:rPr>
                        <a:t>사용자는 위험 상황일시 알람을 받는다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5. </a:t>
                      </a:r>
                      <a:r>
                        <a:rPr lang="ko-KR" sz="1000" kern="100" dirty="0">
                          <a:effectLst/>
                        </a:rPr>
                        <a:t>알람을 받은 후 바로 환자에게 전화를 걸도록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선택할 수 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6. </a:t>
                      </a:r>
                      <a:r>
                        <a:rPr lang="ko-KR" altLang="en-US" sz="1000" kern="100" dirty="0">
                          <a:effectLst/>
                        </a:rPr>
                        <a:t>비상</a:t>
                      </a:r>
                      <a:r>
                        <a:rPr lang="ko-KR" sz="1000" kern="100" dirty="0">
                          <a:effectLst/>
                        </a:rPr>
                        <a:t>카메라를 켜 집안의 상황을 확인할 수도 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altLang="en-US" dirty="0"/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76075"/>
                  </a:ext>
                </a:extLst>
              </a:tr>
              <a:tr h="794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대안 시나리오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센서와 </a:t>
                      </a:r>
                      <a:r>
                        <a:rPr lang="ko-KR" sz="1000" kern="100" dirty="0" err="1">
                          <a:effectLst/>
                        </a:rPr>
                        <a:t>어플</a:t>
                      </a:r>
                      <a:r>
                        <a:rPr lang="ko-KR" sz="1000" kern="100" dirty="0">
                          <a:effectLst/>
                        </a:rPr>
                        <a:t> 사이의 데이터 연결이 지연 시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1. </a:t>
                      </a:r>
                      <a:r>
                        <a:rPr lang="en-US" sz="1000" kern="100" dirty="0" err="1">
                          <a:effectLst/>
                        </a:rPr>
                        <a:t>wifi</a:t>
                      </a:r>
                      <a:r>
                        <a:rPr lang="en-US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혹은 데이터 연결이 지연되어 데이터 전송이 지연됨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2. 5</a:t>
                      </a:r>
                      <a:r>
                        <a:rPr lang="ko-KR" sz="1000" kern="100" dirty="0" err="1">
                          <a:effectLst/>
                        </a:rPr>
                        <a:t>초이상</a:t>
                      </a:r>
                      <a:r>
                        <a:rPr lang="ko-KR" sz="1000" kern="100" dirty="0">
                          <a:effectLst/>
                        </a:rPr>
                        <a:t> 데이터가 연결되지 않을 경우 </a:t>
                      </a:r>
                      <a:r>
                        <a:rPr lang="ko-KR" sz="1000" kern="100" dirty="0" err="1">
                          <a:effectLst/>
                        </a:rPr>
                        <a:t>어플</a:t>
                      </a:r>
                      <a:r>
                        <a:rPr lang="ko-KR" sz="1000" kern="100" dirty="0">
                          <a:effectLst/>
                        </a:rPr>
                        <a:t> 화면에 </a:t>
                      </a:r>
                      <a:r>
                        <a:rPr lang="en-US" sz="1000" kern="100" dirty="0">
                          <a:effectLst/>
                        </a:rPr>
                        <a:t>‘</a:t>
                      </a:r>
                      <a:r>
                        <a:rPr lang="ko-KR" sz="1000" kern="100" dirty="0">
                          <a:effectLst/>
                        </a:rPr>
                        <a:t>데이터 연결 실패</a:t>
                      </a:r>
                      <a:r>
                        <a:rPr lang="en-US" sz="1000" kern="100" dirty="0">
                          <a:effectLst/>
                        </a:rPr>
                        <a:t>’ </a:t>
                      </a:r>
                      <a:r>
                        <a:rPr lang="ko-KR" sz="1000" kern="100" dirty="0">
                          <a:effectLst/>
                        </a:rPr>
                        <a:t>라는 메시지가 뜬다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센서와 어플 사이의 데이터 연결이 지연 시</a:t>
                      </a:r>
                    </a:p>
                    <a:p>
                      <a:pPr marL="228600" indent="-2286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000" kern="100" dirty="0" err="1">
                          <a:effectLst/>
                        </a:rPr>
                        <a:t>wifi</a:t>
                      </a:r>
                      <a:r>
                        <a:rPr lang="en-US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혹은 데이터 연결이 지연되어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marL="228600" indent="-2286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sz="1000" kern="100" dirty="0">
                          <a:effectLst/>
                        </a:rPr>
                        <a:t>데이터 전송이 지연됨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2. 5</a:t>
                      </a:r>
                      <a:r>
                        <a:rPr lang="ko-KR" sz="1000" kern="100" dirty="0" err="1">
                          <a:effectLst/>
                        </a:rPr>
                        <a:t>초이상</a:t>
                      </a:r>
                      <a:r>
                        <a:rPr lang="ko-KR" sz="1000" kern="100" dirty="0">
                          <a:effectLst/>
                        </a:rPr>
                        <a:t> 데이터가 연결되지 않을 경우 어플 화면에 </a:t>
                      </a:r>
                      <a:r>
                        <a:rPr lang="en-US" sz="1000" kern="100" dirty="0">
                          <a:effectLst/>
                        </a:rPr>
                        <a:t>‘</a:t>
                      </a:r>
                      <a:r>
                        <a:rPr lang="ko-KR" sz="1000" kern="100" dirty="0">
                          <a:effectLst/>
                        </a:rPr>
                        <a:t>데이터 연결 실패</a:t>
                      </a:r>
                      <a:r>
                        <a:rPr lang="en-US" sz="1000" kern="100" dirty="0">
                          <a:effectLst/>
                        </a:rPr>
                        <a:t>’ </a:t>
                      </a:r>
                      <a:r>
                        <a:rPr lang="ko-KR" sz="1000" kern="100" dirty="0">
                          <a:effectLst/>
                        </a:rPr>
                        <a:t>라는 메시지가 뜬다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altLang="en-US" dirty="0"/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99037"/>
                  </a:ext>
                </a:extLst>
              </a:tr>
              <a:tr h="9494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비기능적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>
                          <a:effectLst/>
                        </a:rPr>
                        <a:t>요구사항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gridSpan="4"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성능 </a:t>
                      </a:r>
                      <a:r>
                        <a:rPr lang="en-US" sz="1000" kern="100" dirty="0">
                          <a:effectLst/>
                        </a:rPr>
                        <a:t>– </a:t>
                      </a:r>
                      <a:r>
                        <a:rPr lang="ko-KR" sz="1000" kern="100" dirty="0">
                          <a:effectLst/>
                        </a:rPr>
                        <a:t>센터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용 어플은 환자별로 따로 페이지를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구성하지 않고 기능별로 환자의 정보를 분류하여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각 기능별 위험한 환자를 바로 파악할 수 있도록 한다</a:t>
                      </a:r>
                      <a:r>
                        <a:rPr lang="en-US" sz="1000" kern="100" dirty="0">
                          <a:effectLst/>
                        </a:rPr>
                        <a:t>.  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보안 </a:t>
                      </a:r>
                      <a:r>
                        <a:rPr lang="en-US" sz="1000" kern="100" dirty="0">
                          <a:effectLst/>
                        </a:rPr>
                        <a:t>– </a:t>
                      </a:r>
                      <a:r>
                        <a:rPr lang="ko-KR" sz="1000" kern="100" dirty="0">
                          <a:effectLst/>
                        </a:rPr>
                        <a:t>어플의 환자 데이터는 환자 코드를 부여하여 환자의 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코드를 알고 있는 관리자 외에는 볼 수 없도록</a:t>
                      </a:r>
                      <a:r>
                        <a:rPr lang="en-US" altLang="ko-KR" sz="1000" kern="100" dirty="0">
                          <a:effectLst/>
                        </a:rPr>
                        <a:t> </a:t>
                      </a:r>
                      <a:r>
                        <a:rPr lang="ko-KR" sz="1000" kern="100" dirty="0">
                          <a:effectLst/>
                        </a:rPr>
                        <a:t>하여 사생활을 보호한다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7972" marR="67972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09371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F7F9239-3918-4A8B-852B-F3B0166C5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9" y="1283909"/>
            <a:ext cx="4780751" cy="55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4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서비스 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83092C-97DE-4F00-900A-50F6AA603C4D}"/>
              </a:ext>
            </a:extLst>
          </p:cNvPr>
          <p:cNvCxnSpPr/>
          <p:nvPr/>
        </p:nvCxnSpPr>
        <p:spPr>
          <a:xfrm>
            <a:off x="251277" y="2996952"/>
            <a:ext cx="82521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CF45602-4403-4213-A241-F0F97C064586}"/>
              </a:ext>
            </a:extLst>
          </p:cNvPr>
          <p:cNvCxnSpPr/>
          <p:nvPr/>
        </p:nvCxnSpPr>
        <p:spPr>
          <a:xfrm>
            <a:off x="251277" y="5013176"/>
            <a:ext cx="82521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AF8FA34-C2F5-4CBF-990E-D5F85DE5F2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" t="12937" r="6951" b="21869"/>
          <a:stretch/>
        </p:blipFill>
        <p:spPr>
          <a:xfrm>
            <a:off x="267264" y="3528451"/>
            <a:ext cx="1332148" cy="102116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30366C-052D-4B05-8343-49E580262D18}"/>
              </a:ext>
            </a:extLst>
          </p:cNvPr>
          <p:cNvCxnSpPr>
            <a:cxnSpLocks/>
          </p:cNvCxnSpPr>
          <p:nvPr/>
        </p:nvCxnSpPr>
        <p:spPr>
          <a:xfrm>
            <a:off x="1707424" y="3959934"/>
            <a:ext cx="93610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9ACAF6A-54B0-4263-822F-20C3C6E49D0B}"/>
              </a:ext>
            </a:extLst>
          </p:cNvPr>
          <p:cNvCxnSpPr>
            <a:cxnSpLocks/>
          </p:cNvCxnSpPr>
          <p:nvPr/>
        </p:nvCxnSpPr>
        <p:spPr>
          <a:xfrm>
            <a:off x="1707424" y="4247966"/>
            <a:ext cx="93610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37411D-E2D3-4C19-952C-4892C6DC3F70}"/>
              </a:ext>
            </a:extLst>
          </p:cNvPr>
          <p:cNvGrpSpPr/>
          <p:nvPr/>
        </p:nvGrpSpPr>
        <p:grpSpPr>
          <a:xfrm>
            <a:off x="2859552" y="3477864"/>
            <a:ext cx="755768" cy="1121555"/>
            <a:chOff x="2859552" y="3522994"/>
            <a:chExt cx="755768" cy="112155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404B171-3873-4F3C-B533-EBB1976F4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1" r="20081" b="13739"/>
            <a:stretch/>
          </p:blipFill>
          <p:spPr>
            <a:xfrm>
              <a:off x="2859552" y="3522994"/>
              <a:ext cx="755768" cy="112155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2F71C0-083E-49BC-AEB3-02AE584B875F}"/>
                </a:ext>
              </a:extLst>
            </p:cNvPr>
            <p:cNvSpPr txBox="1"/>
            <p:nvPr/>
          </p:nvSpPr>
          <p:spPr>
            <a:xfrm>
              <a:off x="2907191" y="3699874"/>
              <a:ext cx="660489" cy="192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600" b="1" dirty="0"/>
                <a:t>안심 </a:t>
              </a:r>
              <a:r>
                <a:rPr lang="ko-KR" altLang="en-US" sz="600" b="1" dirty="0" err="1"/>
                <a:t>돌보미</a:t>
              </a:r>
              <a:endParaRPr lang="ko-KR" altLang="en-US" sz="600" b="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1AD1A65-7DEC-41E2-8358-9A7A753342E7}"/>
              </a:ext>
            </a:extLst>
          </p:cNvPr>
          <p:cNvSpPr txBox="1"/>
          <p:nvPr/>
        </p:nvSpPr>
        <p:spPr>
          <a:xfrm>
            <a:off x="12826" y="4583829"/>
            <a:ext cx="427773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보호자에게 어르신 상태 </a:t>
            </a:r>
            <a:r>
              <a:rPr lang="en-US" altLang="ko-KR" sz="1200" b="1" dirty="0"/>
              <a:t>data </a:t>
            </a:r>
            <a:r>
              <a:rPr lang="ko-KR" altLang="en-US" sz="1200" b="1" dirty="0"/>
              <a:t>전달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5416E03-489B-44D7-964B-7A03D50A810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6950" r="4851" b="21652"/>
          <a:stretch/>
        </p:blipFill>
        <p:spPr>
          <a:xfrm>
            <a:off x="323527" y="1791951"/>
            <a:ext cx="1122435" cy="9308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A683072-35FC-4791-B406-0D91E6F9788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r="3800" b="13429"/>
          <a:stretch/>
        </p:blipFill>
        <p:spPr>
          <a:xfrm>
            <a:off x="1689616" y="1162592"/>
            <a:ext cx="704922" cy="656714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4AA23676-9C77-4B61-B022-BC39B55AB064}"/>
              </a:ext>
            </a:extLst>
          </p:cNvPr>
          <p:cNvGrpSpPr/>
          <p:nvPr/>
        </p:nvGrpSpPr>
        <p:grpSpPr>
          <a:xfrm>
            <a:off x="2760811" y="1761261"/>
            <a:ext cx="835581" cy="930798"/>
            <a:chOff x="433793" y="1775469"/>
            <a:chExt cx="835581" cy="930798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66FAD87-29BC-447E-B4E4-2044D7496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1" r="13251" b="16956"/>
            <a:stretch/>
          </p:blipFill>
          <p:spPr>
            <a:xfrm>
              <a:off x="433793" y="1775469"/>
              <a:ext cx="835581" cy="93079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C014604-E601-4612-809D-680272487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90" y="2416405"/>
              <a:ext cx="159293" cy="159293"/>
            </a:xfrm>
            <a:prstGeom prst="rect">
              <a:avLst/>
            </a:prstGeom>
          </p:spPr>
        </p:pic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DD7FB21-5177-4208-94C4-73AAB6900A76}"/>
              </a:ext>
            </a:extLst>
          </p:cNvPr>
          <p:cNvCxnSpPr>
            <a:cxnSpLocks/>
          </p:cNvCxnSpPr>
          <p:nvPr/>
        </p:nvCxnSpPr>
        <p:spPr>
          <a:xfrm flipH="1">
            <a:off x="1235298" y="1479414"/>
            <a:ext cx="466101" cy="3125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FA69301-11F7-4C18-9779-9E8C695246FC}"/>
              </a:ext>
            </a:extLst>
          </p:cNvPr>
          <p:cNvCxnSpPr>
            <a:cxnSpLocks/>
          </p:cNvCxnSpPr>
          <p:nvPr/>
        </p:nvCxnSpPr>
        <p:spPr>
          <a:xfrm>
            <a:off x="1562295" y="2183229"/>
            <a:ext cx="93610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6B96445-DF1B-44BD-A64A-C3F0E7F8167A}"/>
              </a:ext>
            </a:extLst>
          </p:cNvPr>
          <p:cNvCxnSpPr>
            <a:cxnSpLocks/>
          </p:cNvCxnSpPr>
          <p:nvPr/>
        </p:nvCxnSpPr>
        <p:spPr>
          <a:xfrm flipH="1">
            <a:off x="1706311" y="2323362"/>
            <a:ext cx="93610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509EF3E-5E44-4322-B919-9CA576DAC3EE}"/>
              </a:ext>
            </a:extLst>
          </p:cNvPr>
          <p:cNvSpPr txBox="1"/>
          <p:nvPr/>
        </p:nvSpPr>
        <p:spPr>
          <a:xfrm>
            <a:off x="-108521" y="2686760"/>
            <a:ext cx="427773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독거 치매노인의 생활보조 및 상태 </a:t>
            </a:r>
            <a:r>
              <a:rPr lang="en-US" altLang="ko-KR" sz="1200" b="1" dirty="0"/>
              <a:t>Check</a:t>
            </a:r>
            <a:endParaRPr lang="ko-KR" altLang="en-US" sz="12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FEB99DB-5D45-4BB6-9BEE-6103EB0A0D19}"/>
              </a:ext>
            </a:extLst>
          </p:cNvPr>
          <p:cNvSpPr txBox="1"/>
          <p:nvPr/>
        </p:nvSpPr>
        <p:spPr>
          <a:xfrm>
            <a:off x="1090292" y="1265561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①</a:t>
            </a:r>
            <a:endParaRPr lang="ko-KR" altLang="en-US" sz="1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1F1DF4-4829-4806-B493-11311C020F5D}"/>
              </a:ext>
            </a:extLst>
          </p:cNvPr>
          <p:cNvSpPr txBox="1"/>
          <p:nvPr/>
        </p:nvSpPr>
        <p:spPr>
          <a:xfrm>
            <a:off x="1878523" y="1783481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②</a:t>
            </a:r>
            <a:endParaRPr lang="ko-KR" altLang="en-US" sz="1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003689-2AA1-4318-877E-DBE6CC45B4CF}"/>
              </a:ext>
            </a:extLst>
          </p:cNvPr>
          <p:cNvSpPr txBox="1"/>
          <p:nvPr/>
        </p:nvSpPr>
        <p:spPr>
          <a:xfrm>
            <a:off x="1887170" y="2261234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③</a:t>
            </a:r>
            <a:endParaRPr lang="ko-KR" altLang="en-US" sz="1400" b="1" dirty="0"/>
          </a:p>
        </p:txBody>
      </p:sp>
      <p:pic>
        <p:nvPicPr>
          <p:cNvPr id="80" name="그래픽 79" descr="클라우드에서 다운로드">
            <a:extLst>
              <a:ext uri="{FF2B5EF4-FFF2-40B4-BE49-F238E27FC236}">
                <a16:creationId xmlns:a16="http://schemas.microsoft.com/office/drawing/2014/main" id="{666E4CE1-2D6E-41F7-A351-F8E391E094C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52487" y="3641026"/>
            <a:ext cx="745359" cy="745359"/>
          </a:xfrm>
          <a:prstGeom prst="rect">
            <a:avLst/>
          </a:prstGeom>
        </p:spPr>
      </p:pic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048C768-142B-4870-9477-25EF3FA3BF6C}"/>
              </a:ext>
            </a:extLst>
          </p:cNvPr>
          <p:cNvCxnSpPr>
            <a:cxnSpLocks/>
          </p:cNvCxnSpPr>
          <p:nvPr/>
        </p:nvCxnSpPr>
        <p:spPr>
          <a:xfrm>
            <a:off x="3668401" y="4038641"/>
            <a:ext cx="30654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0F68322-88D5-4CE2-AC05-0B2D7E8AE86E}"/>
              </a:ext>
            </a:extLst>
          </p:cNvPr>
          <p:cNvCxnSpPr>
            <a:cxnSpLocks/>
          </p:cNvCxnSpPr>
          <p:nvPr/>
        </p:nvCxnSpPr>
        <p:spPr>
          <a:xfrm>
            <a:off x="3596392" y="1783481"/>
            <a:ext cx="351218" cy="847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5F797EC-1FCC-43FB-AA99-5D5ABDFFF50E}"/>
              </a:ext>
            </a:extLst>
          </p:cNvPr>
          <p:cNvCxnSpPr>
            <a:cxnSpLocks/>
          </p:cNvCxnSpPr>
          <p:nvPr/>
        </p:nvCxnSpPr>
        <p:spPr>
          <a:xfrm>
            <a:off x="3929891" y="1761261"/>
            <a:ext cx="17719" cy="44166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EDEE369-6FC3-4267-B8F6-5DB79E41A2F6}"/>
              </a:ext>
            </a:extLst>
          </p:cNvPr>
          <p:cNvCxnSpPr>
            <a:cxnSpLocks/>
          </p:cNvCxnSpPr>
          <p:nvPr/>
        </p:nvCxnSpPr>
        <p:spPr>
          <a:xfrm>
            <a:off x="3668401" y="6177925"/>
            <a:ext cx="30654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96E9C154-51E5-4635-BEA2-CF08AD17105B}"/>
              </a:ext>
            </a:extLst>
          </p:cNvPr>
          <p:cNvSpPr/>
          <p:nvPr/>
        </p:nvSpPr>
        <p:spPr>
          <a:xfrm>
            <a:off x="3924600" y="3984641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7A90DF82-28ED-4112-BA8D-B8336BEBC48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5" b="26068"/>
          <a:stretch/>
        </p:blipFill>
        <p:spPr>
          <a:xfrm>
            <a:off x="150195" y="5437270"/>
            <a:ext cx="1570025" cy="985911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5E7361D-7C4B-4CDC-A548-8BCBA20416D4}"/>
              </a:ext>
            </a:extLst>
          </p:cNvPr>
          <p:cNvSpPr txBox="1"/>
          <p:nvPr/>
        </p:nvSpPr>
        <p:spPr>
          <a:xfrm>
            <a:off x="48589" y="6445885"/>
            <a:ext cx="427773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치매안심센터에 어르신 상태 </a:t>
            </a:r>
            <a:r>
              <a:rPr lang="en-US" altLang="ko-KR" sz="1200" b="1" dirty="0"/>
              <a:t>data</a:t>
            </a:r>
            <a:r>
              <a:rPr lang="ko-KR" altLang="en-US" sz="1200" b="1" dirty="0"/>
              <a:t> 전달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550C00D-BDE8-468A-ABFC-68064839FBB0}"/>
              </a:ext>
            </a:extLst>
          </p:cNvPr>
          <p:cNvCxnSpPr>
            <a:cxnSpLocks/>
          </p:cNvCxnSpPr>
          <p:nvPr/>
        </p:nvCxnSpPr>
        <p:spPr>
          <a:xfrm>
            <a:off x="1715530" y="5786210"/>
            <a:ext cx="93610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9A7DA1A-F7E5-414A-95CC-5B8E17F7205A}"/>
              </a:ext>
            </a:extLst>
          </p:cNvPr>
          <p:cNvCxnSpPr>
            <a:cxnSpLocks/>
          </p:cNvCxnSpPr>
          <p:nvPr/>
        </p:nvCxnSpPr>
        <p:spPr>
          <a:xfrm>
            <a:off x="1715530" y="6074242"/>
            <a:ext cx="93610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4DD2333-FA23-4B3A-8F34-E985A2995610}"/>
              </a:ext>
            </a:extLst>
          </p:cNvPr>
          <p:cNvGrpSpPr/>
          <p:nvPr/>
        </p:nvGrpSpPr>
        <p:grpSpPr>
          <a:xfrm>
            <a:off x="2868594" y="5350794"/>
            <a:ext cx="755768" cy="1121555"/>
            <a:chOff x="2859552" y="3522994"/>
            <a:chExt cx="755768" cy="1121555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122C975E-8919-4F84-8E6C-079EC0468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1" r="20081" b="13739"/>
            <a:stretch/>
          </p:blipFill>
          <p:spPr>
            <a:xfrm>
              <a:off x="2859552" y="3522994"/>
              <a:ext cx="755768" cy="1121555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64162F7-B588-40CB-B29C-66252479C4A3}"/>
                </a:ext>
              </a:extLst>
            </p:cNvPr>
            <p:cNvSpPr txBox="1"/>
            <p:nvPr/>
          </p:nvSpPr>
          <p:spPr>
            <a:xfrm>
              <a:off x="2907191" y="3699874"/>
              <a:ext cx="660489" cy="192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600" b="1" dirty="0"/>
                <a:t>안심 </a:t>
              </a:r>
              <a:r>
                <a:rPr lang="ko-KR" altLang="en-US" sz="600" b="1" dirty="0" err="1"/>
                <a:t>돌보미</a:t>
              </a:r>
              <a:endParaRPr lang="ko-KR" altLang="en-US" sz="600" b="1" dirty="0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DE5C6248-EC95-4D8D-8C0A-482D20B32CAD}"/>
              </a:ext>
            </a:extLst>
          </p:cNvPr>
          <p:cNvSpPr txBox="1"/>
          <p:nvPr/>
        </p:nvSpPr>
        <p:spPr>
          <a:xfrm>
            <a:off x="3995250" y="3301305"/>
            <a:ext cx="100879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120" dirty="0"/>
              <a:t>AWS</a:t>
            </a:r>
            <a:endParaRPr lang="ko-KR" altLang="en-US" b="1" spc="12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E224C1-E4C2-42C0-8BD5-78577208F251}"/>
              </a:ext>
            </a:extLst>
          </p:cNvPr>
          <p:cNvGrpSpPr/>
          <p:nvPr/>
        </p:nvGrpSpPr>
        <p:grpSpPr>
          <a:xfrm>
            <a:off x="5174994" y="1340768"/>
            <a:ext cx="2903884" cy="1781399"/>
            <a:chOff x="5085769" y="3017124"/>
            <a:chExt cx="3877413" cy="198335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7B7496-87CA-4FE3-9955-AAACA9851FEB}"/>
                </a:ext>
              </a:extLst>
            </p:cNvPr>
            <p:cNvSpPr txBox="1"/>
            <p:nvPr/>
          </p:nvSpPr>
          <p:spPr>
            <a:xfrm>
              <a:off x="5085769" y="3388792"/>
              <a:ext cx="3877413" cy="1611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① 복약 및</a:t>
              </a:r>
              <a:r>
                <a:rPr lang="en-US" altLang="ko-KR" sz="1000" b="1" dirty="0"/>
                <a:t> </a:t>
              </a:r>
              <a:r>
                <a:rPr lang="ko-KR" altLang="en-US" sz="1000" b="1" dirty="0"/>
                <a:t>식사관련 생활 정보 제공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② 활동량 및 외출 관련 활동 정보 제공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③ 긴급 위험 알람  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ko-KR" altLang="ko-KR" sz="1000" b="1" dirty="0"/>
                <a:t>④</a:t>
              </a:r>
              <a:r>
                <a:rPr lang="en-US" altLang="ko-KR" sz="1000" b="1" dirty="0"/>
                <a:t> </a:t>
              </a:r>
              <a:r>
                <a:rPr lang="ko-KR" altLang="en-US" sz="1000" b="1" dirty="0"/>
                <a:t>비상카메라</a:t>
              </a:r>
              <a:r>
                <a:rPr lang="en-US" altLang="ko-KR" sz="1000" b="1" dirty="0"/>
                <a:t>Ⅰ</a:t>
              </a:r>
              <a:r>
                <a:rPr lang="ko-KR" altLang="en-US" sz="1000" b="1" dirty="0"/>
                <a:t>실시간확인으로 위험상황 대처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en-US" altLang="ko-KR" sz="1000" b="1" dirty="0"/>
                <a:t>⑤ </a:t>
              </a:r>
              <a:r>
                <a:rPr lang="ko-KR" altLang="en-US" sz="1000" b="1" dirty="0"/>
                <a:t>실종 상황 당시 인상착의 확인 가능</a:t>
              </a:r>
              <a:r>
                <a:rPr lang="en-US" altLang="ko-KR" sz="1000" b="1" dirty="0"/>
                <a:t>.</a:t>
              </a:r>
            </a:p>
            <a:p>
              <a:pPr>
                <a:lnSpc>
                  <a:spcPct val="150000"/>
                </a:lnSpc>
              </a:pPr>
              <a:endParaRPr lang="ko-KR" altLang="en-US" sz="1000" b="1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39B6230-6581-4451-AB5E-9D77DCA484B4}"/>
                </a:ext>
              </a:extLst>
            </p:cNvPr>
            <p:cNvSpPr txBox="1"/>
            <p:nvPr/>
          </p:nvSpPr>
          <p:spPr>
            <a:xfrm>
              <a:off x="6261945" y="3017124"/>
              <a:ext cx="1490745" cy="42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보호자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41160E7-8F28-4E79-8441-3440F53DF8A7}"/>
              </a:ext>
            </a:extLst>
          </p:cNvPr>
          <p:cNvGrpSpPr/>
          <p:nvPr/>
        </p:nvGrpSpPr>
        <p:grpSpPr>
          <a:xfrm>
            <a:off x="5174994" y="3068960"/>
            <a:ext cx="2903884" cy="2012231"/>
            <a:chOff x="5085769" y="3017124"/>
            <a:chExt cx="3877413" cy="224035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6BBEA7F-EFBA-4043-89ED-F570D9C5BAA1}"/>
                </a:ext>
              </a:extLst>
            </p:cNvPr>
            <p:cNvSpPr txBox="1"/>
            <p:nvPr/>
          </p:nvSpPr>
          <p:spPr>
            <a:xfrm>
              <a:off x="5085769" y="3388792"/>
              <a:ext cx="3877413" cy="1868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① 복약 및 식사 알람 제공</a:t>
              </a:r>
              <a:r>
                <a:rPr lang="en-US" altLang="ko-KR" sz="1000" b="1" dirty="0"/>
                <a:t> &amp; </a:t>
              </a:r>
              <a:r>
                <a:rPr lang="ko-KR" altLang="en-US" sz="1000" b="1" dirty="0"/>
                <a:t>복약 도우미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② 복약 및 식사 데이터 수집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③ 어르신의</a:t>
              </a:r>
              <a:r>
                <a:rPr lang="en-US" altLang="ko-KR" sz="1000" b="1" dirty="0"/>
                <a:t> </a:t>
              </a:r>
              <a:r>
                <a:rPr lang="ko-KR" altLang="en-US" sz="1000" b="1" dirty="0"/>
                <a:t>활동량 데이터 수집 </a:t>
              </a:r>
              <a:r>
                <a:rPr lang="en-US" altLang="ko-KR" sz="1000" b="1" dirty="0"/>
                <a:t>/ </a:t>
              </a:r>
              <a:r>
                <a:rPr lang="ko-KR" altLang="en-US" sz="1000" b="1" dirty="0"/>
                <a:t>분석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ko-KR" altLang="ko-KR" sz="1000" b="1" dirty="0"/>
                <a:t>④</a:t>
              </a:r>
              <a:r>
                <a:rPr lang="en-US" altLang="ko-KR" sz="1000" b="1" dirty="0"/>
                <a:t> </a:t>
              </a:r>
              <a:r>
                <a:rPr lang="ko-KR" altLang="en-US" sz="1000" b="1" dirty="0"/>
                <a:t>이상 징후 </a:t>
              </a:r>
              <a:r>
                <a:rPr lang="en-US" altLang="ko-KR" sz="1000" b="1" dirty="0"/>
                <a:t>&amp; </a:t>
              </a:r>
              <a:r>
                <a:rPr lang="ko-KR" altLang="en-US" sz="1000" b="1" dirty="0"/>
                <a:t>응급 상황  파악 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en-US" altLang="ko-KR" sz="1000" b="1" dirty="0"/>
                <a:t>⑤ </a:t>
              </a:r>
              <a:r>
                <a:rPr lang="ko-KR" altLang="en-US" sz="1000" b="1" dirty="0"/>
                <a:t>위험 시 실시간 비상 카메라</a:t>
              </a:r>
              <a:r>
                <a:rPr lang="en-US" altLang="ko-KR" sz="1000" b="1" dirty="0"/>
                <a:t>(Ⅰ)</a:t>
              </a:r>
              <a:r>
                <a:rPr lang="ko-KR" altLang="en-US" sz="1000" b="1" dirty="0"/>
                <a:t> 작동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⑥ 비상 카메라</a:t>
              </a:r>
              <a:r>
                <a:rPr lang="en-US" altLang="ko-KR" sz="1000" b="1" dirty="0"/>
                <a:t>(Ⅱ)</a:t>
              </a:r>
              <a:r>
                <a:rPr lang="ko-KR" altLang="en-US" sz="1000" b="1" dirty="0"/>
                <a:t>으로</a:t>
              </a:r>
              <a:r>
                <a:rPr lang="en-US" altLang="ko-KR" sz="1000" b="1" dirty="0"/>
                <a:t> </a:t>
              </a:r>
              <a:r>
                <a:rPr lang="ko-KR" altLang="en-US" sz="1000" b="1" dirty="0"/>
                <a:t>외출 이미지 저장 </a:t>
              </a:r>
              <a:endParaRPr lang="en-US" altLang="ko-KR" sz="1000" b="1" dirty="0"/>
            </a:p>
            <a:p>
              <a:pPr>
                <a:lnSpc>
                  <a:spcPct val="150000"/>
                </a:lnSpc>
              </a:pPr>
              <a:endParaRPr lang="ko-KR" altLang="en-US" sz="10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FAF4B4-AB82-4A05-BFBE-09CB0AAE524D}"/>
                </a:ext>
              </a:extLst>
            </p:cNvPr>
            <p:cNvSpPr txBox="1"/>
            <p:nvPr/>
          </p:nvSpPr>
          <p:spPr>
            <a:xfrm>
              <a:off x="6011298" y="3017124"/>
              <a:ext cx="2069950" cy="42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(</a:t>
              </a:r>
              <a:r>
                <a:rPr lang="ko-KR" altLang="en-US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어르신</a:t>
              </a: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)</a:t>
              </a:r>
              <a:endPara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6E61E03-CE90-4EB4-BEA7-2210E3826453}"/>
              </a:ext>
            </a:extLst>
          </p:cNvPr>
          <p:cNvGrpSpPr/>
          <p:nvPr/>
        </p:nvGrpSpPr>
        <p:grpSpPr>
          <a:xfrm>
            <a:off x="5174995" y="5085184"/>
            <a:ext cx="3069415" cy="1576782"/>
            <a:chOff x="5085769" y="2969800"/>
            <a:chExt cx="4098437" cy="175553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14C555-D901-484B-986A-A59A14B4D196}"/>
                </a:ext>
              </a:extLst>
            </p:cNvPr>
            <p:cNvSpPr txBox="1"/>
            <p:nvPr/>
          </p:nvSpPr>
          <p:spPr>
            <a:xfrm>
              <a:off x="5085769" y="3370656"/>
              <a:ext cx="4098437" cy="1354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① 독거 치매 노인 생활 </a:t>
              </a:r>
              <a:r>
                <a:rPr lang="en-US" altLang="ko-KR" sz="1000" b="1" dirty="0"/>
                <a:t>&amp; </a:t>
              </a:r>
              <a:r>
                <a:rPr lang="ko-KR" altLang="en-US" sz="1000" b="1" dirty="0"/>
                <a:t>안전 통합 </a:t>
              </a:r>
              <a:r>
                <a:rPr lang="ko-KR" altLang="en-US" sz="1000" b="1" dirty="0" err="1"/>
                <a:t>언택트</a:t>
              </a:r>
              <a:r>
                <a:rPr lang="ko-KR" altLang="en-US" sz="1000" b="1" dirty="0"/>
                <a:t> 관리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② 복약 및 식사관련 생활 정보 제공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③ 활동량 및 외출 관련 활동 정보 제공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④ 긴급 위험 알람 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b="1" dirty="0"/>
                <a:t>⑤ 담당 노인 월별 종합 정보 제공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50E768-66DD-4A39-8A5E-9C26AE958DBD}"/>
                </a:ext>
              </a:extLst>
            </p:cNvPr>
            <p:cNvSpPr txBox="1"/>
            <p:nvPr/>
          </p:nvSpPr>
          <p:spPr>
            <a:xfrm>
              <a:off x="5338255" y="2969800"/>
              <a:ext cx="3499155" cy="420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치매안심센터 및 안심센터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74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34A445-5813-4680-8838-E23C42998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24" y="2049964"/>
            <a:ext cx="4211724" cy="2891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9296BD-B841-467A-9E57-1557A7243600}"/>
              </a:ext>
            </a:extLst>
          </p:cNvPr>
          <p:cNvSpPr txBox="1"/>
          <p:nvPr/>
        </p:nvSpPr>
        <p:spPr>
          <a:xfrm>
            <a:off x="4572000" y="1582010"/>
            <a:ext cx="42916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-</a:t>
            </a:r>
            <a:r>
              <a:rPr lang="en-US" altLang="ko-KR" sz="1400" b="1" dirty="0"/>
              <a:t>HW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활동량 감지 센서를 통한 활동량 감지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멀티 센서를 활용한 복약</a:t>
            </a:r>
            <a:r>
              <a:rPr lang="en-US" altLang="ko-KR" sz="1400" dirty="0"/>
              <a:t>, </a:t>
            </a:r>
            <a:r>
              <a:rPr lang="ko-KR" altLang="en-US" sz="1400" dirty="0"/>
              <a:t>식사 유무 감지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라즈베리 파이를 이용한 서버로의 데이터 송수신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비상 카메라를 웹 스트리밍하여 어플로 실시간 영상 송출</a:t>
            </a: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B31CF0-E8CB-4A46-8AF0-E523DF5D46D1}"/>
              </a:ext>
            </a:extLst>
          </p:cNvPr>
          <p:cNvSpPr txBox="1"/>
          <p:nvPr/>
        </p:nvSpPr>
        <p:spPr>
          <a:xfrm>
            <a:off x="4572000" y="3474874"/>
            <a:ext cx="4493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-SW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서버로 전송된 데이터를 수신하여 앱    화면에 송출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데이터를 바탕으로 보호자 및 센터에서 복약</a:t>
            </a:r>
            <a:r>
              <a:rPr lang="en-US" altLang="ko-KR" sz="1400" dirty="0"/>
              <a:t>, </a:t>
            </a:r>
            <a:r>
              <a:rPr lang="ko-KR" altLang="en-US" sz="1400" dirty="0"/>
              <a:t>식사 유무 </a:t>
            </a:r>
            <a:r>
              <a:rPr lang="en-US" altLang="ko-KR" sz="1400" dirty="0"/>
              <a:t>/ </a:t>
            </a:r>
            <a:r>
              <a:rPr lang="ko-KR" altLang="en-US" sz="1400" dirty="0"/>
              <a:t>활동량 </a:t>
            </a:r>
            <a:r>
              <a:rPr lang="en-US" altLang="ko-KR" sz="1400" dirty="0"/>
              <a:t>/ </a:t>
            </a:r>
            <a:r>
              <a:rPr lang="ko-KR" altLang="en-US" sz="1400" dirty="0"/>
              <a:t>외출 등에    대한 관리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데이터를 바탕으로 위험 징조 시 팝업을 통한 위험 알림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카메라 </a:t>
            </a:r>
            <a:r>
              <a:rPr lang="en-US" altLang="ko-KR" sz="1400" dirty="0"/>
              <a:t>HW</a:t>
            </a:r>
            <a:r>
              <a:rPr lang="ko-KR" altLang="en-US" sz="1400" dirty="0"/>
              <a:t> 웹 스트리밍을 통해 실시간 영상 송출 받음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39600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89B7FD-428D-4E3A-A406-30D7007A712A}"/>
              </a:ext>
            </a:extLst>
          </p:cNvPr>
          <p:cNvGrpSpPr/>
          <p:nvPr/>
        </p:nvGrpSpPr>
        <p:grpSpPr>
          <a:xfrm>
            <a:off x="868036" y="1490654"/>
            <a:ext cx="2940892" cy="1938346"/>
            <a:chOff x="5724128" y="65879"/>
            <a:chExt cx="2268253" cy="17387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047A10C-562F-4787-B747-FBEA3436F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1" t="12937" r="6951" b="21869"/>
            <a:stretch/>
          </p:blipFill>
          <p:spPr>
            <a:xfrm>
              <a:off x="5724128" y="65879"/>
              <a:ext cx="2268253" cy="173873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8F71B48-AEA7-425B-9034-5CCACFC366C4}"/>
                </a:ext>
              </a:extLst>
            </p:cNvPr>
            <p:cNvSpPr/>
            <p:nvPr/>
          </p:nvSpPr>
          <p:spPr>
            <a:xfrm>
              <a:off x="6110781" y="811968"/>
              <a:ext cx="1468800" cy="781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9542" y="1268749"/>
            <a:ext cx="4225325" cy="52272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8F33CC-7F40-4C1B-A042-65793E06696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1" t="6950" r="4851" b="21652"/>
          <a:stretch/>
        </p:blipFill>
        <p:spPr>
          <a:xfrm>
            <a:off x="1435340" y="2447909"/>
            <a:ext cx="717404" cy="5949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9BA4201-B2DE-437F-9A30-104755491A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r="3800" b="13429"/>
          <a:stretch/>
        </p:blipFill>
        <p:spPr>
          <a:xfrm>
            <a:off x="2125924" y="1735180"/>
            <a:ext cx="450550" cy="419738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3C89B6DF-A11B-4C34-9713-D4064E243FB1}"/>
              </a:ext>
            </a:extLst>
          </p:cNvPr>
          <p:cNvGrpSpPr/>
          <p:nvPr/>
        </p:nvGrpSpPr>
        <p:grpSpPr>
          <a:xfrm>
            <a:off x="2721343" y="2478287"/>
            <a:ext cx="534062" cy="594920"/>
            <a:chOff x="433793" y="1775469"/>
            <a:chExt cx="835581" cy="93079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9DDDC98-8161-4231-B40E-281F4B4A6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1" r="13251" b="16956"/>
            <a:stretch/>
          </p:blipFill>
          <p:spPr>
            <a:xfrm>
              <a:off x="433793" y="1775469"/>
              <a:ext cx="835581" cy="93079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066C19E-8231-479D-B8F2-DAE15B29B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90" y="2416405"/>
              <a:ext cx="159293" cy="159293"/>
            </a:xfrm>
            <a:prstGeom prst="rect">
              <a:avLst/>
            </a:prstGeom>
          </p:spPr>
        </p:pic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1744174-FFC0-4369-8C13-9E2975D78E56}"/>
              </a:ext>
            </a:extLst>
          </p:cNvPr>
          <p:cNvCxnSpPr>
            <a:cxnSpLocks/>
          </p:cNvCxnSpPr>
          <p:nvPr/>
        </p:nvCxnSpPr>
        <p:spPr>
          <a:xfrm flipH="1">
            <a:off x="1814154" y="2070575"/>
            <a:ext cx="304883" cy="21027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3D296EE-4B76-491C-84A8-04A5FDFBE76F}"/>
              </a:ext>
            </a:extLst>
          </p:cNvPr>
          <p:cNvCxnSpPr>
            <a:cxnSpLocks/>
          </p:cNvCxnSpPr>
          <p:nvPr/>
        </p:nvCxnSpPr>
        <p:spPr>
          <a:xfrm>
            <a:off x="2102875" y="2685005"/>
            <a:ext cx="540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D09AFA1-57B6-473C-85DB-2EE989B97D86}"/>
              </a:ext>
            </a:extLst>
          </p:cNvPr>
          <p:cNvCxnSpPr>
            <a:cxnSpLocks/>
          </p:cNvCxnSpPr>
          <p:nvPr/>
        </p:nvCxnSpPr>
        <p:spPr>
          <a:xfrm flipH="1">
            <a:off x="2190294" y="2790521"/>
            <a:ext cx="540000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C834BE-D083-4C6B-86F0-09B6D29E3EBD}"/>
              </a:ext>
            </a:extLst>
          </p:cNvPr>
          <p:cNvSpPr txBox="1"/>
          <p:nvPr/>
        </p:nvSpPr>
        <p:spPr>
          <a:xfrm>
            <a:off x="1689812" y="1787890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①</a:t>
            </a:r>
            <a:endParaRPr lang="ko-KR" altLang="en-US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A57F13-C2D5-43E1-BCBC-FF0F4170D8B4}"/>
              </a:ext>
            </a:extLst>
          </p:cNvPr>
          <p:cNvSpPr txBox="1"/>
          <p:nvPr/>
        </p:nvSpPr>
        <p:spPr>
          <a:xfrm>
            <a:off x="2253225" y="3307992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②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544CA0-31ED-4B8D-8C59-C1C54EE4358D}"/>
              </a:ext>
            </a:extLst>
          </p:cNvPr>
          <p:cNvSpPr txBox="1"/>
          <p:nvPr/>
        </p:nvSpPr>
        <p:spPr>
          <a:xfrm>
            <a:off x="1188026" y="4840088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③</a:t>
            </a:r>
            <a:endParaRPr lang="ko-KR" altLang="en-US" sz="1400" b="1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EED297D-ABC3-4111-9139-6996FBAB9D8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5" b="26068"/>
          <a:stretch/>
        </p:blipFill>
        <p:spPr>
          <a:xfrm>
            <a:off x="475791" y="5330718"/>
            <a:ext cx="1570025" cy="985911"/>
          </a:xfrm>
          <a:prstGeom prst="rect">
            <a:avLst/>
          </a:prstGeom>
        </p:spPr>
      </p:pic>
      <p:pic>
        <p:nvPicPr>
          <p:cNvPr id="60" name="그래픽 59" descr="클라우드에서 다운로드">
            <a:extLst>
              <a:ext uri="{FF2B5EF4-FFF2-40B4-BE49-F238E27FC236}">
                <a16:creationId xmlns:a16="http://schemas.microsoft.com/office/drawing/2014/main" id="{E7E02240-7D1B-419D-A129-27ECDF9B77A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7704" y="4026348"/>
            <a:ext cx="745359" cy="74535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28AFC2B-2234-4602-85EE-B2DCC12AB5B7}"/>
              </a:ext>
            </a:extLst>
          </p:cNvPr>
          <p:cNvSpPr txBox="1"/>
          <p:nvPr/>
        </p:nvSpPr>
        <p:spPr>
          <a:xfrm>
            <a:off x="1814154" y="3686627"/>
            <a:ext cx="100879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120" dirty="0"/>
              <a:t>AWS</a:t>
            </a:r>
            <a:endParaRPr lang="ko-KR" altLang="en-US" b="1" spc="120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3FCAD543-C7CB-4DDF-AFD0-D6F7887B5A8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" t="12937" r="6951" b="21869"/>
          <a:stretch/>
        </p:blipFill>
        <p:spPr>
          <a:xfrm>
            <a:off x="2775112" y="5313094"/>
            <a:ext cx="1332148" cy="1021161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11A99E3-0653-4E6F-B7D5-B9C5C8AA7FC4}"/>
              </a:ext>
            </a:extLst>
          </p:cNvPr>
          <p:cNvCxnSpPr>
            <a:cxnSpLocks/>
            <a:stCxn id="68" idx="2"/>
          </p:cNvCxnSpPr>
          <p:nvPr/>
        </p:nvCxnSpPr>
        <p:spPr>
          <a:xfrm flipV="1">
            <a:off x="2292199" y="4701229"/>
            <a:ext cx="4561" cy="2520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B6853A0-DFCE-4D9B-8E16-2FDB23016488}"/>
              </a:ext>
            </a:extLst>
          </p:cNvPr>
          <p:cNvCxnSpPr>
            <a:cxnSpLocks/>
          </p:cNvCxnSpPr>
          <p:nvPr/>
        </p:nvCxnSpPr>
        <p:spPr>
          <a:xfrm rot="16200000">
            <a:off x="3276382" y="5027031"/>
            <a:ext cx="30654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C14E593-3D69-4B1F-9038-00F9519E8E85}"/>
              </a:ext>
            </a:extLst>
          </p:cNvPr>
          <p:cNvCxnSpPr>
            <a:cxnSpLocks/>
          </p:cNvCxnSpPr>
          <p:nvPr/>
        </p:nvCxnSpPr>
        <p:spPr>
          <a:xfrm rot="16200000">
            <a:off x="1107532" y="5027031"/>
            <a:ext cx="30654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D47BD62-F247-4911-A203-B08D12E9261A}"/>
              </a:ext>
            </a:extLst>
          </p:cNvPr>
          <p:cNvCxnSpPr>
            <a:cxnSpLocks/>
          </p:cNvCxnSpPr>
          <p:nvPr/>
        </p:nvCxnSpPr>
        <p:spPr>
          <a:xfrm>
            <a:off x="1252645" y="4883257"/>
            <a:ext cx="2177009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030F4E19-102B-481A-AC33-4D87AF220F27}"/>
              </a:ext>
            </a:extLst>
          </p:cNvPr>
          <p:cNvSpPr/>
          <p:nvPr/>
        </p:nvSpPr>
        <p:spPr>
          <a:xfrm rot="16200000">
            <a:off x="2238199" y="4845229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619D0A34-8C1C-4F98-A566-F52FAF2396AF}"/>
              </a:ext>
            </a:extLst>
          </p:cNvPr>
          <p:cNvCxnSpPr>
            <a:cxnSpLocks/>
          </p:cNvCxnSpPr>
          <p:nvPr/>
        </p:nvCxnSpPr>
        <p:spPr>
          <a:xfrm flipV="1">
            <a:off x="2323916" y="3333125"/>
            <a:ext cx="0" cy="4320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ADBD406-9EC6-4BCD-AD5A-7C94101C3CBB}"/>
              </a:ext>
            </a:extLst>
          </p:cNvPr>
          <p:cNvGrpSpPr/>
          <p:nvPr/>
        </p:nvGrpSpPr>
        <p:grpSpPr>
          <a:xfrm>
            <a:off x="751169" y="2761311"/>
            <a:ext cx="288000" cy="2700000"/>
            <a:chOff x="827584" y="2526403"/>
            <a:chExt cx="288000" cy="2700000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27CA0A1-DC9A-474D-BC50-59799F8700F9}"/>
                </a:ext>
              </a:extLst>
            </p:cNvPr>
            <p:cNvCxnSpPr>
              <a:cxnSpLocks/>
            </p:cNvCxnSpPr>
            <p:nvPr/>
          </p:nvCxnSpPr>
          <p:spPr>
            <a:xfrm>
              <a:off x="827584" y="2526403"/>
              <a:ext cx="0" cy="270000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1F4C411E-1393-4575-9D36-57ADC6A654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1584" y="2382404"/>
              <a:ext cx="0" cy="28800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4B68EEB4-C4D0-4B62-89AB-B1378C5FACBD}"/>
              </a:ext>
            </a:extLst>
          </p:cNvPr>
          <p:cNvGrpSpPr/>
          <p:nvPr/>
        </p:nvGrpSpPr>
        <p:grpSpPr>
          <a:xfrm flipH="1">
            <a:off x="3599470" y="2721309"/>
            <a:ext cx="288000" cy="2700000"/>
            <a:chOff x="827584" y="2526403"/>
            <a:chExt cx="288000" cy="2700000"/>
          </a:xfrm>
        </p:grpSpPr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B5EF379-30B0-4B76-981E-1EAB844C5D5B}"/>
                </a:ext>
              </a:extLst>
            </p:cNvPr>
            <p:cNvCxnSpPr>
              <a:cxnSpLocks/>
            </p:cNvCxnSpPr>
            <p:nvPr/>
          </p:nvCxnSpPr>
          <p:spPr>
            <a:xfrm>
              <a:off x="827584" y="2526403"/>
              <a:ext cx="0" cy="270000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A5F90311-82EE-4EC5-ACC3-EEE70B09497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1584" y="2382404"/>
              <a:ext cx="0" cy="28800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래픽 78" descr="수신기">
            <a:extLst>
              <a:ext uri="{FF2B5EF4-FFF2-40B4-BE49-F238E27FC236}">
                <a16:creationId xmlns:a16="http://schemas.microsoft.com/office/drawing/2014/main" id="{42C67E34-EB82-44F0-BC8E-50514FA1015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1598" y="3931966"/>
            <a:ext cx="503097" cy="50309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B858CE0-7125-4AF3-9DFC-CCC18400B6BD}"/>
              </a:ext>
            </a:extLst>
          </p:cNvPr>
          <p:cNvSpPr txBox="1"/>
          <p:nvPr/>
        </p:nvSpPr>
        <p:spPr>
          <a:xfrm>
            <a:off x="2179402" y="2306370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①</a:t>
            </a:r>
            <a:endParaRPr lang="ko-KR" altLang="en-US" sz="1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0C55A7-4959-4807-B396-824A9D4BBC50}"/>
              </a:ext>
            </a:extLst>
          </p:cNvPr>
          <p:cNvSpPr txBox="1"/>
          <p:nvPr/>
        </p:nvSpPr>
        <p:spPr>
          <a:xfrm>
            <a:off x="3012328" y="4809137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③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0B884C-6462-4DF5-8ED1-D31DD673DD7E}"/>
              </a:ext>
            </a:extLst>
          </p:cNvPr>
          <p:cNvSpPr txBox="1"/>
          <p:nvPr/>
        </p:nvSpPr>
        <p:spPr>
          <a:xfrm>
            <a:off x="786544" y="3562135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1400" b="1" dirty="0"/>
              <a:t>④</a:t>
            </a:r>
            <a:endParaRPr lang="ko-KR" altLang="en-US" sz="1400" b="1" dirty="0"/>
          </a:p>
        </p:txBody>
      </p:sp>
      <p:pic>
        <p:nvPicPr>
          <p:cNvPr id="86" name="그래픽 85" descr="수신기">
            <a:extLst>
              <a:ext uri="{FF2B5EF4-FFF2-40B4-BE49-F238E27FC236}">
                <a16:creationId xmlns:a16="http://schemas.microsoft.com/office/drawing/2014/main" id="{50C0DF45-D028-4897-B0DE-427F80B704C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50995" y="3921898"/>
            <a:ext cx="503097" cy="50309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9350237-6EEF-44C6-85D4-AD0F3A631388}"/>
              </a:ext>
            </a:extLst>
          </p:cNvPr>
          <p:cNvSpPr txBox="1"/>
          <p:nvPr/>
        </p:nvSpPr>
        <p:spPr>
          <a:xfrm>
            <a:off x="3325941" y="3552067"/>
            <a:ext cx="46610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1400" b="1" dirty="0"/>
              <a:t>④</a:t>
            </a:r>
            <a:endParaRPr lang="ko-KR" altLang="en-US" sz="140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9029C41-DD8A-469C-88A8-3AE90E966C5E}"/>
              </a:ext>
            </a:extLst>
          </p:cNvPr>
          <p:cNvSpPr/>
          <p:nvPr/>
        </p:nvSpPr>
        <p:spPr>
          <a:xfrm>
            <a:off x="4618981" y="1268760"/>
            <a:ext cx="4225329" cy="522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① </a:t>
            </a:r>
            <a:r>
              <a:rPr lang="ko-KR" altLang="en-US" sz="1200" dirty="0"/>
              <a:t>독거 치매노인의 생활을 보조하고 데이터를 수집한다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1) </a:t>
            </a:r>
            <a:r>
              <a:rPr lang="ko-KR" altLang="en-US" sz="1200" dirty="0" err="1"/>
              <a:t>라즈베리파이와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아두이노가</a:t>
            </a:r>
            <a:r>
              <a:rPr lang="ko-KR" altLang="en-US" sz="1200" dirty="0"/>
              <a:t> 센서를 이용하여 어르신의 상태를 파악</a:t>
            </a:r>
            <a:r>
              <a:rPr lang="en-US" altLang="ko-KR" sz="1200" dirty="0"/>
              <a:t>, </a:t>
            </a:r>
            <a:r>
              <a:rPr lang="ko-KR" altLang="en-US" sz="1200" dirty="0"/>
              <a:t>본체 </a:t>
            </a:r>
            <a:r>
              <a:rPr lang="ko-KR" altLang="en-US" sz="1200" dirty="0" err="1"/>
              <a:t>라즈베리파이에</a:t>
            </a:r>
            <a:r>
              <a:rPr lang="ko-KR" altLang="en-US" sz="1200" dirty="0"/>
              <a:t> 전달한다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2) </a:t>
            </a:r>
            <a:r>
              <a:rPr lang="ko-KR" altLang="en-US" sz="1200" dirty="0"/>
              <a:t>어르신의 복약</a:t>
            </a:r>
            <a:r>
              <a:rPr lang="en-US" altLang="ko-KR" sz="1200" dirty="0"/>
              <a:t>, </a:t>
            </a:r>
            <a:r>
              <a:rPr lang="ko-KR" altLang="en-US" sz="1200" dirty="0"/>
              <a:t>식사를 위하여 약과 알람을 제공한다</a:t>
            </a:r>
            <a:r>
              <a:rPr lang="en-US" altLang="ko-KR" sz="1200" dirty="0"/>
              <a:t>. (</a:t>
            </a:r>
            <a:r>
              <a:rPr lang="ko-KR" altLang="en-US" sz="1200" dirty="0"/>
              <a:t>스피커와 모터의 </a:t>
            </a:r>
            <a:r>
              <a:rPr lang="ko-KR" altLang="en-US" sz="1200" dirty="0" err="1"/>
              <a:t>액츄레이터</a:t>
            </a:r>
            <a:r>
              <a:rPr lang="ko-KR" altLang="en-US" sz="1200" dirty="0"/>
              <a:t> 동작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②</a:t>
            </a:r>
            <a:r>
              <a:rPr lang="ko-KR" altLang="en-US" sz="1200" dirty="0"/>
              <a:t> 수집한 정보를 </a:t>
            </a:r>
            <a:r>
              <a:rPr lang="en-US" altLang="ko-KR" sz="1200" dirty="0"/>
              <a:t>AWS </a:t>
            </a:r>
            <a:r>
              <a:rPr lang="ko-KR" altLang="en-US" sz="1200" dirty="0"/>
              <a:t>서버에 업로드한다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③</a:t>
            </a:r>
            <a:r>
              <a:rPr lang="ko-KR" altLang="en-US" sz="1200" dirty="0"/>
              <a:t> 보호자 및 치매안심센터용 애플리케이션을 통해 서버에 업로드 된 어르신의 중요 생활데이터 정보를 전송한다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④</a:t>
            </a:r>
            <a:r>
              <a:rPr lang="en-US" altLang="ko-KR" sz="1200" dirty="0"/>
              <a:t> </a:t>
            </a:r>
            <a:r>
              <a:rPr lang="ko-KR" altLang="en-US" sz="1200" dirty="0"/>
              <a:t>보호자와 사회복지사가 어르신의 상황을 상시 확인한다</a:t>
            </a:r>
            <a:r>
              <a:rPr lang="en-US" altLang="ko-KR" sz="1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 </a:t>
            </a:r>
            <a:r>
              <a:rPr lang="en-US" altLang="ko-KR" sz="1200" dirty="0"/>
              <a:t>1) </a:t>
            </a:r>
            <a:r>
              <a:rPr lang="ko-KR" altLang="en-US" sz="1200" dirty="0"/>
              <a:t>보호자는 어르신의 생활 데이터를 시간별로 확인할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위험상황시 집 내부의 실시간 영상을 확인할 수 있다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2) </a:t>
            </a:r>
            <a:r>
              <a:rPr lang="ko-KR" altLang="en-US" sz="1200" dirty="0"/>
              <a:t>사회복지사는 자치구 내 어르신의 데이터를 한 번에 열람할 수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방문 및 전화연락 등이 추가 돌봄이 필요한 어르신을 한 눈에 확인할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028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59943"/>
              </p:ext>
            </p:extLst>
          </p:nvPr>
        </p:nvGraphicFramePr>
        <p:xfrm>
          <a:off x="5680278" y="635636"/>
          <a:ext cx="3185701" cy="5758184"/>
        </p:xfrm>
        <a:graphic>
          <a:graphicData uri="http://schemas.openxmlformats.org/drawingml/2006/table">
            <a:tbl>
              <a:tblPr/>
              <a:tblGrid>
                <a:gridCol w="6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모든 센서 및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액츄레이터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 (3.5V)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적외선센서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3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 (5V)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RTC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모듈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소리센서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무게센서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모터드라이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11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RCT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모듈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D3132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SDA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113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모터 드라이버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L293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IN4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ENA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25315"/>
                  </a:ext>
                </a:extLst>
              </a:tr>
              <a:tr h="1886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ENB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028654"/>
                  </a:ext>
                </a:extLst>
              </a:tr>
              <a:tr h="20311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압력센서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3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97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Analog in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식사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)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A0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 핀에 연결</a:t>
                      </a:r>
                      <a:endParaRPr lang="en-US" altLang="ko-KR" sz="900" kern="0" spc="0" dirty="0">
                        <a:solidFill>
                          <a:schemeClr val="tx1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외출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)</a:t>
                      </a:r>
                      <a:r>
                        <a:rPr lang="ko-KR" altLang="en-US" sz="900" kern="0" spc="0" dirty="0" err="1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A0,A1,A2,A3</a:t>
                      </a: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007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적외선 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Digital out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아누이노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8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무게센서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Digital out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아두이노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번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092042"/>
                  </a:ext>
                </a:extLst>
              </a:tr>
              <a:tr h="4062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스텝모터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모터 드라이버에 연결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754625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ED0EEDF-6A1A-4C7D-A709-0A97DE596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04527"/>
              </p:ext>
            </p:extLst>
          </p:nvPr>
        </p:nvGraphicFramePr>
        <p:xfrm>
          <a:off x="2051720" y="5157192"/>
          <a:ext cx="3308251" cy="1439923"/>
        </p:xfrm>
        <a:graphic>
          <a:graphicData uri="http://schemas.openxmlformats.org/drawingml/2006/table">
            <a:tbl>
              <a:tblPr/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5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4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스피커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단자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aux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라즈베리파이의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단자에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4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카메라센서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Digital out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라즈베리파이의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225913"/>
                  </a:ext>
                </a:extLst>
              </a:tr>
              <a:tr h="24902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적외선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PIR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센서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라즈베리파이의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라즈베리파이의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Digital out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라즈베리파이의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P1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A245629-8DF3-4DDE-9856-3C08FC57C880}"/>
              </a:ext>
            </a:extLst>
          </p:cNvPr>
          <p:cNvSpPr txBox="1"/>
          <p:nvPr/>
        </p:nvSpPr>
        <p:spPr>
          <a:xfrm>
            <a:off x="4427984" y="537047"/>
            <a:ext cx="176421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/>
              <a:t>Arduino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C46FB-BB7E-4949-A1F4-634DB76C71C4}"/>
              </a:ext>
            </a:extLst>
          </p:cNvPr>
          <p:cNvSpPr txBox="1"/>
          <p:nvPr/>
        </p:nvSpPr>
        <p:spPr>
          <a:xfrm>
            <a:off x="1799692" y="4763238"/>
            <a:ext cx="176421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/>
              <a:t>Raspberry pi</a:t>
            </a:r>
            <a:endParaRPr lang="ko-KR" altLang="en-US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28F56D-0236-4942-AD15-740BC659A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9" y="1167214"/>
            <a:ext cx="4592157" cy="37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7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272420" y="1556792"/>
            <a:ext cx="2895600" cy="365125"/>
          </a:xfrm>
        </p:spPr>
        <p:txBody>
          <a:bodyPr/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로그인 및 회원가입 메뉴 구성도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76AB16-B4A0-4F0C-883B-D6CB3D9DC469}"/>
              </a:ext>
            </a:extLst>
          </p:cNvPr>
          <p:cNvSpPr/>
          <p:nvPr/>
        </p:nvSpPr>
        <p:spPr>
          <a:xfrm>
            <a:off x="938153" y="2533824"/>
            <a:ext cx="1047658" cy="49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Intro </a:t>
            </a:r>
            <a:r>
              <a:rPr lang="ko-KR" altLang="en-US" sz="1400" b="1" dirty="0"/>
              <a:t>화면</a:t>
            </a:r>
            <a:endParaRPr lang="en-US" sz="1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AE45688-F8A5-4F77-9C38-0DE24647A722}"/>
              </a:ext>
            </a:extLst>
          </p:cNvPr>
          <p:cNvCxnSpPr>
            <a:cxnSpLocks/>
            <a:stCxn id="2" idx="3"/>
            <a:endCxn id="16" idx="1"/>
          </p:cNvCxnSpPr>
          <p:nvPr/>
        </p:nvCxnSpPr>
        <p:spPr>
          <a:xfrm>
            <a:off x="1985811" y="2780286"/>
            <a:ext cx="901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9417C9-1102-4087-96B9-CED2D3E3DBC9}"/>
              </a:ext>
            </a:extLst>
          </p:cNvPr>
          <p:cNvSpPr/>
          <p:nvPr/>
        </p:nvSpPr>
        <p:spPr>
          <a:xfrm>
            <a:off x="2887398" y="2533824"/>
            <a:ext cx="1047658" cy="49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로그인</a:t>
            </a:r>
            <a:endParaRPr lang="en-US" sz="1400" b="1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50D150D-0BC6-4DDC-8E1B-9E340A36161A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2311506" y="2818272"/>
            <a:ext cx="627484" cy="5515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29EFCA-4D19-41E0-8CF4-E975D76033EB}"/>
              </a:ext>
            </a:extLst>
          </p:cNvPr>
          <p:cNvSpPr/>
          <p:nvPr/>
        </p:nvSpPr>
        <p:spPr>
          <a:xfrm>
            <a:off x="2901003" y="3161307"/>
            <a:ext cx="1034053" cy="49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회원가입</a:t>
            </a:r>
            <a:endParaRPr lang="en-US" sz="1400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A5B1F76-02F1-48EB-994E-DC2220611E1A}"/>
              </a:ext>
            </a:extLst>
          </p:cNvPr>
          <p:cNvCxnSpPr>
            <a:cxnSpLocks/>
          </p:cNvCxnSpPr>
          <p:nvPr/>
        </p:nvCxnSpPr>
        <p:spPr>
          <a:xfrm>
            <a:off x="3935056" y="2805636"/>
            <a:ext cx="3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638256-27ED-4EE5-B42A-A74E22C6315D}"/>
              </a:ext>
            </a:extLst>
          </p:cNvPr>
          <p:cNvSpPr/>
          <p:nvPr/>
        </p:nvSpPr>
        <p:spPr>
          <a:xfrm>
            <a:off x="4315291" y="2517609"/>
            <a:ext cx="1836457" cy="49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관리화면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(</a:t>
            </a:r>
            <a:r>
              <a:rPr lang="ko-KR" altLang="en-US" sz="1400" b="1" dirty="0"/>
              <a:t>보호자용 </a:t>
            </a:r>
            <a:r>
              <a:rPr lang="en-US" altLang="ko-KR" sz="1400" b="1" dirty="0"/>
              <a:t>or </a:t>
            </a:r>
            <a:r>
              <a:rPr lang="ko-KR" altLang="en-US" sz="1400" b="1" dirty="0" err="1"/>
              <a:t>센터용</a:t>
            </a:r>
            <a:r>
              <a:rPr lang="en-US" altLang="ko-KR" sz="1400" b="1" dirty="0"/>
              <a:t>)</a:t>
            </a:r>
            <a:endParaRPr lang="en-US" sz="14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F787EAB-3A51-44B6-9CAC-B4ECD9C1B903}"/>
              </a:ext>
            </a:extLst>
          </p:cNvPr>
          <p:cNvCxnSpPr>
            <a:cxnSpLocks/>
          </p:cNvCxnSpPr>
          <p:nvPr/>
        </p:nvCxnSpPr>
        <p:spPr>
          <a:xfrm>
            <a:off x="6151748" y="2780285"/>
            <a:ext cx="380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05F2B09-FE84-41FF-90F3-25577E92D971}"/>
              </a:ext>
            </a:extLst>
          </p:cNvPr>
          <p:cNvSpPr/>
          <p:nvPr/>
        </p:nvSpPr>
        <p:spPr>
          <a:xfrm>
            <a:off x="6516216" y="2517608"/>
            <a:ext cx="1161869" cy="49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복약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상세화면</a:t>
            </a:r>
            <a:endParaRPr lang="en-US" sz="1400" b="1" dirty="0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51F5197-0BCE-4A29-BE25-1DB5C89BDCF3}"/>
              </a:ext>
            </a:extLst>
          </p:cNvPr>
          <p:cNvCxnSpPr>
            <a:cxnSpLocks/>
            <a:endCxn id="53" idx="1"/>
          </p:cNvCxnSpPr>
          <p:nvPr/>
        </p:nvCxnSpPr>
        <p:spPr>
          <a:xfrm rot="16200000" flipH="1">
            <a:off x="4064252" y="2855433"/>
            <a:ext cx="627484" cy="5515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379306-3ED4-49F9-AED3-F34B82D502F7}"/>
              </a:ext>
            </a:extLst>
          </p:cNvPr>
          <p:cNvSpPr/>
          <p:nvPr/>
        </p:nvSpPr>
        <p:spPr>
          <a:xfrm>
            <a:off x="4653749" y="3198468"/>
            <a:ext cx="1152128" cy="49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위험시 팝업 알림 창</a:t>
            </a:r>
            <a:endParaRPr lang="en-US" sz="14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4FD50AD-484A-4211-BB01-8C49969E7D1A}"/>
              </a:ext>
            </a:extLst>
          </p:cNvPr>
          <p:cNvSpPr/>
          <p:nvPr/>
        </p:nvSpPr>
        <p:spPr>
          <a:xfrm>
            <a:off x="6516216" y="3161307"/>
            <a:ext cx="1161869" cy="49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식사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상세화면</a:t>
            </a:r>
            <a:endParaRPr lang="en-US" sz="14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9C803A-E4AE-404D-BB3E-40DE07342DFE}"/>
              </a:ext>
            </a:extLst>
          </p:cNvPr>
          <p:cNvSpPr/>
          <p:nvPr/>
        </p:nvSpPr>
        <p:spPr>
          <a:xfrm>
            <a:off x="6516216" y="3825067"/>
            <a:ext cx="1161869" cy="4929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활동량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상세화면</a:t>
            </a:r>
            <a:endParaRPr lang="en-US" sz="1400" b="1" dirty="0"/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B6E1ED6-9286-4896-A9E1-49902561F46F}"/>
              </a:ext>
            </a:extLst>
          </p:cNvPr>
          <p:cNvCxnSpPr>
            <a:cxnSpLocks/>
            <a:endCxn id="55" idx="1"/>
          </p:cNvCxnSpPr>
          <p:nvPr/>
        </p:nvCxnSpPr>
        <p:spPr>
          <a:xfrm rot="16200000" flipH="1">
            <a:off x="6100495" y="2992048"/>
            <a:ext cx="625802" cy="2056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A1BB6708-14FA-4BD2-8CAF-6564265DC2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58327" y="3660017"/>
            <a:ext cx="710139" cy="205640"/>
          </a:xfrm>
          <a:prstGeom prst="bentConnector3">
            <a:avLst>
              <a:gd name="adj1" fmla="val 1004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97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D58569-40DB-4F11-8101-B89F97F17E8D}"/>
              </a:ext>
            </a:extLst>
          </p:cNvPr>
          <p:cNvSpPr/>
          <p:nvPr/>
        </p:nvSpPr>
        <p:spPr>
          <a:xfrm>
            <a:off x="513267" y="3176972"/>
            <a:ext cx="1152128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안심 </a:t>
            </a:r>
            <a:r>
              <a:rPr lang="ko-KR" altLang="en-US" sz="1400" b="1" dirty="0" err="1"/>
              <a:t>돌보미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APP</a:t>
            </a:r>
            <a:endParaRPr 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12A860-182A-4029-ABC3-A22C7144C054}"/>
              </a:ext>
            </a:extLst>
          </p:cNvPr>
          <p:cNvSpPr/>
          <p:nvPr/>
        </p:nvSpPr>
        <p:spPr>
          <a:xfrm>
            <a:off x="2153294" y="2240868"/>
            <a:ext cx="1152128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센터용</a:t>
            </a:r>
            <a:endParaRPr 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3BF639-E848-44A6-BF54-623F353C9A8A}"/>
              </a:ext>
            </a:extLst>
          </p:cNvPr>
          <p:cNvSpPr/>
          <p:nvPr/>
        </p:nvSpPr>
        <p:spPr>
          <a:xfrm>
            <a:off x="2153294" y="4120703"/>
            <a:ext cx="1152128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보호자용</a:t>
            </a:r>
            <a:endParaRPr lang="en-US" sz="1400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A880DCF-464E-4A8A-A2E1-E0CFA5FB00CD}"/>
              </a:ext>
            </a:extLst>
          </p:cNvPr>
          <p:cNvCxnSpPr>
            <a:stCxn id="3" idx="3"/>
            <a:endCxn id="15" idx="1"/>
          </p:cNvCxnSpPr>
          <p:nvPr/>
        </p:nvCxnSpPr>
        <p:spPr>
          <a:xfrm flipV="1">
            <a:off x="1665395" y="2492896"/>
            <a:ext cx="487899" cy="9361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244FDCA-1D93-43A5-979D-6E28ECB1ADB8}"/>
              </a:ext>
            </a:extLst>
          </p:cNvPr>
          <p:cNvCxnSpPr>
            <a:stCxn id="3" idx="3"/>
            <a:endCxn id="20" idx="1"/>
          </p:cNvCxnSpPr>
          <p:nvPr/>
        </p:nvCxnSpPr>
        <p:spPr>
          <a:xfrm>
            <a:off x="1665395" y="3429000"/>
            <a:ext cx="487899" cy="9437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54E4B7-D2D7-4C13-810E-0DFDEA5D2223}"/>
              </a:ext>
            </a:extLst>
          </p:cNvPr>
          <p:cNvSpPr/>
          <p:nvPr/>
        </p:nvSpPr>
        <p:spPr>
          <a:xfrm>
            <a:off x="3849389" y="2240868"/>
            <a:ext cx="141640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관할 환자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전체 관리화면</a:t>
            </a:r>
            <a:endParaRPr lang="en-US" sz="14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F08AB9-238D-4311-920A-9F2C465EF079}"/>
              </a:ext>
            </a:extLst>
          </p:cNvPr>
          <p:cNvSpPr/>
          <p:nvPr/>
        </p:nvSpPr>
        <p:spPr>
          <a:xfrm>
            <a:off x="3849389" y="4120703"/>
            <a:ext cx="1416406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관리화면</a:t>
            </a:r>
            <a:endParaRPr lang="en-US" sz="14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DD5301-5DCA-407B-80C0-B5A109DB1F6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3305422" y="2492896"/>
            <a:ext cx="543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2ED6A8-E4A7-4D11-99DA-E8C61647981F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3305422" y="4372731"/>
            <a:ext cx="543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01072F-ABD2-4579-8A5D-EB436C216C64}"/>
              </a:ext>
            </a:extLst>
          </p:cNvPr>
          <p:cNvSpPr/>
          <p:nvPr/>
        </p:nvSpPr>
        <p:spPr>
          <a:xfrm>
            <a:off x="6444208" y="3104028"/>
            <a:ext cx="1557890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복약 상세 화면</a:t>
            </a:r>
            <a:endParaRPr lang="en-US" sz="1400" b="1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230FAB62-8603-4F8F-923B-AABC957E2076}"/>
              </a:ext>
            </a:extLst>
          </p:cNvPr>
          <p:cNvCxnSpPr>
            <a:cxnSpLocks/>
            <a:stCxn id="24" idx="3"/>
            <a:endCxn id="37" idx="1"/>
          </p:cNvCxnSpPr>
          <p:nvPr/>
        </p:nvCxnSpPr>
        <p:spPr>
          <a:xfrm>
            <a:off x="5265795" y="2492896"/>
            <a:ext cx="1178413" cy="8631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2A8454C-A4D0-419B-ADFC-FCCB528FB673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 flipV="1">
            <a:off x="5265795" y="3356056"/>
            <a:ext cx="1178413" cy="10166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7C461AF-6F55-4B56-B022-54D4626A1160}"/>
              </a:ext>
            </a:extLst>
          </p:cNvPr>
          <p:cNvCxnSpPr>
            <a:cxnSpLocks/>
            <a:endCxn id="53" idx="1"/>
          </p:cNvCxnSpPr>
          <p:nvPr/>
        </p:nvCxnSpPr>
        <p:spPr>
          <a:xfrm rot="5400000" flipH="1" flipV="1">
            <a:off x="5882046" y="2812750"/>
            <a:ext cx="810007" cy="314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37178F8-7FDD-4922-A153-AC3E2C0F610E}"/>
              </a:ext>
            </a:extLst>
          </p:cNvPr>
          <p:cNvSpPr/>
          <p:nvPr/>
        </p:nvSpPr>
        <p:spPr>
          <a:xfrm>
            <a:off x="6444207" y="2312876"/>
            <a:ext cx="1557891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활동량 상세 화면</a:t>
            </a:r>
            <a:endParaRPr lang="en-US" sz="1400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47D38FC-6317-4ABB-9B1C-1F8A826E6AE0}"/>
              </a:ext>
            </a:extLst>
          </p:cNvPr>
          <p:cNvSpPr/>
          <p:nvPr/>
        </p:nvSpPr>
        <p:spPr>
          <a:xfrm>
            <a:off x="6444208" y="3838525"/>
            <a:ext cx="1557890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식사 상세 화면</a:t>
            </a:r>
            <a:endParaRPr lang="en-US" sz="1400" b="1" dirty="0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351144E-49DB-46D8-B4C5-2A0924B8A222}"/>
              </a:ext>
            </a:extLst>
          </p:cNvPr>
          <p:cNvCxnSpPr>
            <a:cxnSpLocks/>
            <a:endCxn id="58" idx="1"/>
          </p:cNvCxnSpPr>
          <p:nvPr/>
        </p:nvCxnSpPr>
        <p:spPr>
          <a:xfrm rot="16200000" flipH="1">
            <a:off x="5929227" y="3575572"/>
            <a:ext cx="715644" cy="314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E3DBF2D-24A0-46D6-B730-1020FE30DF3A}"/>
              </a:ext>
            </a:extLst>
          </p:cNvPr>
          <p:cNvSpPr/>
          <p:nvPr/>
        </p:nvSpPr>
        <p:spPr>
          <a:xfrm>
            <a:off x="6444208" y="4603172"/>
            <a:ext cx="1557890" cy="504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활동량 위험 알림 팝업 화면</a:t>
            </a:r>
            <a:endParaRPr lang="en-US" sz="1400" b="1" dirty="0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6EFC51B-23B8-48DF-8978-198AA73044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99992" y="4339307"/>
            <a:ext cx="774117" cy="314316"/>
          </a:xfrm>
          <a:prstGeom prst="bentConnector3">
            <a:avLst>
              <a:gd name="adj1" fmla="val 99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바닥글 개체 틀 11"/>
          <p:cNvSpPr txBox="1">
            <a:spLocks/>
          </p:cNvSpPr>
          <p:nvPr/>
        </p:nvSpPr>
        <p:spPr>
          <a:xfrm>
            <a:off x="272420" y="155679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&lt;</a:t>
            </a:r>
            <a:r>
              <a:rPr lang="ko-KR" altLang="en-US" b="1" dirty="0"/>
              <a:t>센터용 및 보호자용 메뉴 구성도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5230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627688" y="133355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회원가입한 계정으로 로그인을 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회원가입했던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계정으로 로그인 할 수 있음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아이디와 비밀번호를 치고 로그인 버튼을 누르면 앱의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메인화면으로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넘어감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3CA1B5E-21EA-41D9-A462-7E0412489F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067984"/>
            <a:ext cx="364260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99758" y="1321017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7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4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보호자용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로그인할 수 있는 계정을 생성할 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보호자와 센터는 각기 다른 입력사항을 요구 받음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∎보호자의 회원가입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ID.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비밀번호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환자코드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비상연락처를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 받음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입력 후  환자 정보 입력으로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6D135D1-2A2E-4543-9C03-F7C50581B2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051015"/>
            <a:ext cx="364260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4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99758" y="1321017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센터용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로그인할 수 있는 계정을 생성할 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보호자와 센터는 각기 다른 입력사항을 요구 받음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∎센터관리자의 회원가입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ID.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비밀번호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환자코드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비상연락처를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 받음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입력 후  환자 정보 입력으로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F3927CD5-6755-408D-A266-716F68E2A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72" y="1073411"/>
            <a:ext cx="364260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302512"/>
              </p:ext>
            </p:extLst>
          </p:nvPr>
        </p:nvGraphicFramePr>
        <p:xfrm>
          <a:off x="1187625" y="1412776"/>
          <a:ext cx="6624734" cy="461769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40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</a:rPr>
                        <a:t>작성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</a:rPr>
                        <a:t> 유무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99758" y="1321017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노인 정보 입력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시 노인의 정보를 함께 입력함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∎노인 정보 입력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환자이름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환자코드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환자의 수면시간과 복약시간을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 받음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 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보호자 목소리를 녹음할 수 있도록 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8B51F49-771B-49F9-935D-B9C971B321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052449"/>
            <a:ext cx="364260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56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97660" y="1344559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BOH-01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노인 생활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&amp;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안전 정보 조회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로그인 후 첫 화면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 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복약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식사여부와 활동량 외출여부를 확인할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∎복약여부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식사여부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활동량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외출여부를 연결된 환자의 기기의 센서를 통해 감지해 사용자가 보기 좋게 나타낸다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세부사항조회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로그인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0A321E1-4CC4-4545-AEDE-1944F4A0B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052736"/>
            <a:ext cx="364260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7C9F04-F206-440C-B126-218FEC359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080" y="1132407"/>
            <a:ext cx="3642600" cy="51525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530984"/>
              </p:ext>
            </p:extLst>
          </p:nvPr>
        </p:nvGraphicFramePr>
        <p:xfrm>
          <a:off x="697660" y="1344559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BOH-02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노인 생활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&amp;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안전 정보 조회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센터용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센터 계정 로그인 후 첫 화면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 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자치구 내 환자들의 복약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식사여부와 활동량 외출여부를 확인할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∎복약여부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식사여부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활동량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외출여부를 연결된 환자의 기기의 센서를 통해 감지해 사용자가 보기 좋게 나타낸다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환자 별 생활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&amp;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안전 정보 조회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로그인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88DB1C2-CE39-4E5E-A90A-9F84EB828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579" y="2043993"/>
            <a:ext cx="1557189" cy="31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1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E2D739-AC58-4741-AF3D-4F5F04E51C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052736"/>
            <a:ext cx="3642600" cy="51525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070999"/>
              </p:ext>
            </p:extLst>
          </p:nvPr>
        </p:nvGraphicFramePr>
        <p:xfrm>
          <a:off x="697660" y="1344559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MED-01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복약사항 조회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환자의 한 달 동안의 복약 데이터를 확인할 수 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∎한 달 동안의 복약여부와 복약 시간을 스크롤하여 볼 수 있도록 나타낸다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노인 생활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&amp;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안전 정보 조회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로그인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E8A1128-DFB4-489C-AB7F-D93F4F9C1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186" y="1916832"/>
            <a:ext cx="16495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22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65CA52-F481-4A62-BC18-E0D37BEC9B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052736"/>
            <a:ext cx="3642600" cy="51525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7428"/>
              </p:ext>
            </p:extLst>
          </p:nvPr>
        </p:nvGraphicFramePr>
        <p:xfrm>
          <a:off x="697660" y="1344559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ALM-01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외출 알람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기준시간을 초과한 외출 감지 시 알람을 주는 기능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∎환자의 기준시간을 초과한 외출 감지 시 푸시 알람을 제공한다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노인 생활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&amp;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안전 정보 조회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로그인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5D18B62-911A-48BC-8FBE-17328FE7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916832"/>
            <a:ext cx="1656184" cy="317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3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79512" y="2139201"/>
          <a:ext cx="8818070" cy="4640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7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3465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3331740" y="2487763"/>
            <a:ext cx="3964653" cy="47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노인 안전 돌봄 기기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HW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시스템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79512" y="5837048"/>
            <a:ext cx="9724901" cy="99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ts val="8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실내 활동 측정 기기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eaLnBrk="1" hangingPunct="1">
              <a:lnSpc>
                <a:spcPts val="800"/>
              </a:lnSpc>
              <a:spcBef>
                <a:spcPct val="20000"/>
              </a:spcBef>
              <a:buAutoNum type="arabicPeriod"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PIR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인체 감지 센서를 통해 노인의 활동량을 감지하고 그래프 화하여 보호자와 센터에게 전달한다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eaLnBrk="1" hangingPunct="1">
              <a:lnSpc>
                <a:spcPts val="800"/>
              </a:lnSpc>
              <a:spcBef>
                <a:spcPct val="20000"/>
              </a:spcBef>
              <a:buAutoNum type="arabicPeriod"/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초기 입력된 생활패턴과 감지한 활동량을 분석한 결과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위험상황 판단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이를 앱 알람으로 보호자와 센터에게 알린다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28600" indent="-228600" algn="l" eaLnBrk="1" hangingPunct="1">
              <a:lnSpc>
                <a:spcPts val="800"/>
              </a:lnSpc>
              <a:spcBef>
                <a:spcPct val="20000"/>
              </a:spcBef>
              <a:buAutoNum type="arabicPeriod"/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카메라 실시간 스트리밍을 통해 보호자가 곧바로 집 내 상황을 파악할 수 있도록 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l" eaLnBrk="1" hangingPunct="1">
              <a:lnSpc>
                <a:spcPts val="8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외출 판단 기기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algn="l" eaLnBrk="1" hangingPunct="1">
              <a:lnSpc>
                <a:spcPts val="800"/>
              </a:lnSpc>
              <a:spcBef>
                <a:spcPct val="20000"/>
              </a:spcBef>
              <a:buAutoNum type="arabicPeriod"/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FSR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압력 센서를 통해 노인의 현관 내외 동작을 분석하여 외출 가능성을 판단함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eaLnBrk="1" hangingPunct="1">
              <a:lnSpc>
                <a:spcPts val="800"/>
              </a:lnSpc>
              <a:spcBef>
                <a:spcPct val="20000"/>
              </a:spcBef>
              <a:buAutoNum type="arabicPeriod"/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외출 판단 시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현관 부근에 설치한 카메라 센서를 동작 시켜 실종 유사 시 보호자가 이를 확인할 수 있도록 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29876"/>
              </p:ext>
            </p:extLst>
          </p:nvPr>
        </p:nvGraphicFramePr>
        <p:xfrm>
          <a:off x="155713" y="1273873"/>
          <a:ext cx="8865668" cy="87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P1_AB1_ACT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치매노인 실내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외출 활동 체크를 통한 응급 상황 방지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20  . 08 . 10.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PIR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인체감지센서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FSR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압력센서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파이카메라 기반으로 한 두 개의 안전 돌봄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디바이스를 사용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노인의 동작 데이터 측정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분석을 통해 독고사와 실종을 방지하는 원격 모니터링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최소영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sp>
        <p:nvSpPr>
          <p:cNvPr id="69" name="AutoShape 85">
            <a:extLst>
              <a:ext uri="{FF2B5EF4-FFF2-40B4-BE49-F238E27FC236}">
                <a16:creationId xmlns:a16="http://schemas.microsoft.com/office/drawing/2014/main" id="{EFAE4FF0-B1AE-438A-9C61-8DC9FE550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569" y="2714381"/>
            <a:ext cx="2444263" cy="1566778"/>
          </a:xfrm>
          <a:prstGeom prst="roundRect">
            <a:avLst>
              <a:gd name="adj" fmla="val 2189"/>
            </a:avLst>
          </a:prstGeom>
          <a:noFill/>
          <a:ln w="19050">
            <a:solidFill>
              <a:schemeClr val="accent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 dirty="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8" name="Rectangle 41">
            <a:extLst>
              <a:ext uri="{FF2B5EF4-FFF2-40B4-BE49-F238E27FC236}">
                <a16:creationId xmlns:a16="http://schemas.microsoft.com/office/drawing/2014/main" id="{DE271363-11F9-4A20-A909-675DAC64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019" y="3318720"/>
            <a:ext cx="1874736" cy="270253"/>
          </a:xfrm>
          <a:prstGeom prst="rect">
            <a:avLst/>
          </a:prstGeom>
          <a:noFill/>
          <a:ln w="1905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외출 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위험 시 팝업 알람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5EC8016-ED1A-4EFF-BD43-F08502C9E79C}"/>
              </a:ext>
            </a:extLst>
          </p:cNvPr>
          <p:cNvSpPr/>
          <p:nvPr/>
        </p:nvSpPr>
        <p:spPr>
          <a:xfrm>
            <a:off x="6435745" y="2619527"/>
            <a:ext cx="1472922" cy="229604"/>
          </a:xfrm>
          <a:prstGeom prst="rect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보호자용 어플</a:t>
            </a:r>
            <a:r>
              <a:rPr lang="en-US" altLang="ko-KR" sz="800" b="1" dirty="0">
                <a:solidFill>
                  <a:schemeClr val="tx1"/>
                </a:solidFill>
              </a:rPr>
              <a:t> (</a:t>
            </a:r>
            <a:r>
              <a:rPr lang="ko-KR" altLang="en-US" sz="800" b="1" dirty="0">
                <a:solidFill>
                  <a:schemeClr val="tx1"/>
                </a:solidFill>
              </a:rPr>
              <a:t>김</a:t>
            </a:r>
            <a:r>
              <a:rPr lang="en-US" altLang="ko-KR" sz="800" b="1" dirty="0">
                <a:solidFill>
                  <a:schemeClr val="tx1"/>
                </a:solidFill>
              </a:rPr>
              <a:t>00</a:t>
            </a:r>
            <a:r>
              <a:rPr lang="ko-KR" altLang="en-US" sz="800" b="1" dirty="0">
                <a:solidFill>
                  <a:schemeClr val="tx1"/>
                </a:solidFill>
              </a:rPr>
              <a:t>보호자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2" name="Rectangle 41">
            <a:extLst>
              <a:ext uri="{FF2B5EF4-FFF2-40B4-BE49-F238E27FC236}">
                <a16:creationId xmlns:a16="http://schemas.microsoft.com/office/drawing/2014/main" id="{69646B0B-E80A-45CE-972B-D2E8E2B8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868" y="3636197"/>
            <a:ext cx="1874887" cy="270253"/>
          </a:xfrm>
          <a:prstGeom prst="rect">
            <a:avLst/>
          </a:prstGeom>
          <a:noFill/>
          <a:ln w="19050" algn="ctr">
            <a:solidFill>
              <a:schemeClr val="accent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50" kern="0" dirty="0">
                <a:latin typeface="맑은 고딕" pitchFamily="50" charset="-127"/>
                <a:ea typeface="맑은 고딕" pitchFamily="50" charset="-127"/>
              </a:rPr>
              <a:t>실내 위험 상황 시 </a:t>
            </a:r>
            <a:endParaRPr lang="en-US" altLang="ko-KR" sz="950" kern="0"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50" kern="0" dirty="0">
                <a:latin typeface="맑은 고딕" pitchFamily="50" charset="-127"/>
                <a:ea typeface="맑은 고딕" pitchFamily="50" charset="-127"/>
              </a:rPr>
              <a:t>실시간 영상 스트리밍 제공</a:t>
            </a:r>
            <a:endParaRPr lang="en-US" altLang="ko-KR" sz="950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2DBE136-BA30-4931-86BE-50619DC8AD70}"/>
              </a:ext>
            </a:extLst>
          </p:cNvPr>
          <p:cNvCxnSpPr>
            <a:cxnSpLocks/>
          </p:cNvCxnSpPr>
          <p:nvPr/>
        </p:nvCxnSpPr>
        <p:spPr>
          <a:xfrm>
            <a:off x="6020623" y="3614002"/>
            <a:ext cx="423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1">
            <a:extLst>
              <a:ext uri="{FF2B5EF4-FFF2-40B4-BE49-F238E27FC236}">
                <a16:creationId xmlns:a16="http://schemas.microsoft.com/office/drawing/2014/main" id="{8905C3FE-041C-41DA-A1BC-78792F85B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259" y="2983650"/>
            <a:ext cx="1874887" cy="282043"/>
          </a:xfrm>
          <a:prstGeom prst="rect">
            <a:avLst/>
          </a:prstGeom>
          <a:noFill/>
          <a:ln w="158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시간대 별  활동량 데이터 제공 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6FE574A-00CC-4EC8-9ADB-6D699BBECB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9594" y="3607593"/>
            <a:ext cx="531477" cy="524547"/>
          </a:xfrm>
          <a:prstGeom prst="bentConnector3">
            <a:avLst>
              <a:gd name="adj1" fmla="val 72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107504" y="2755208"/>
            <a:ext cx="3361848" cy="3013323"/>
          </a:xfrm>
          <a:prstGeom prst="roundRect">
            <a:avLst>
              <a:gd name="adj" fmla="val 2189"/>
            </a:avLst>
          </a:prstGeom>
          <a:noFill/>
          <a:ln w="19050">
            <a:solidFill>
              <a:schemeClr val="accent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3542770" y="4026889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3764916" y="3128971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F118B16F-DC9F-4D40-91DE-DA4FAB368655}"/>
              </a:ext>
            </a:extLst>
          </p:cNvPr>
          <p:cNvCxnSpPr>
            <a:cxnSpLocks/>
          </p:cNvCxnSpPr>
          <p:nvPr/>
        </p:nvCxnSpPr>
        <p:spPr>
          <a:xfrm flipV="1">
            <a:off x="4737136" y="4656556"/>
            <a:ext cx="0" cy="229414"/>
          </a:xfrm>
          <a:prstGeom prst="line">
            <a:avLst/>
          </a:prstGeom>
          <a:ln w="412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E44C08-8E84-4D6F-9289-51FB2E54BF30}"/>
              </a:ext>
            </a:extLst>
          </p:cNvPr>
          <p:cNvGrpSpPr/>
          <p:nvPr/>
        </p:nvGrpSpPr>
        <p:grpSpPr>
          <a:xfrm>
            <a:off x="5513970" y="4341522"/>
            <a:ext cx="818080" cy="1085419"/>
            <a:chOff x="5504376" y="4360051"/>
            <a:chExt cx="818080" cy="1125714"/>
          </a:xfrm>
        </p:grpSpPr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C238C5C2-F6BC-4737-AFBF-3B6E817215E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376" y="4360051"/>
              <a:ext cx="4357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389E053F-B18D-4389-BDE7-2721A4440294}"/>
                </a:ext>
              </a:extLst>
            </p:cNvPr>
            <p:cNvCxnSpPr>
              <a:cxnSpLocks/>
            </p:cNvCxnSpPr>
            <p:nvPr/>
          </p:nvCxnSpPr>
          <p:spPr>
            <a:xfrm>
              <a:off x="5940152" y="4360051"/>
              <a:ext cx="0" cy="1125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5E25F800-74CF-47CF-9565-FDE9911D440C}"/>
                </a:ext>
              </a:extLst>
            </p:cNvPr>
            <p:cNvCxnSpPr>
              <a:cxnSpLocks/>
            </p:cNvCxnSpPr>
            <p:nvPr/>
          </p:nvCxnSpPr>
          <p:spPr>
            <a:xfrm>
              <a:off x="5955576" y="5094389"/>
              <a:ext cx="366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4042BF49-73BB-4940-AA7A-74ED5D9FE9DF}"/>
                </a:ext>
              </a:extLst>
            </p:cNvPr>
            <p:cNvCxnSpPr>
              <a:cxnSpLocks/>
            </p:cNvCxnSpPr>
            <p:nvPr/>
          </p:nvCxnSpPr>
          <p:spPr>
            <a:xfrm>
              <a:off x="5520303" y="5485765"/>
              <a:ext cx="4198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11FD709F-6B6F-409B-BB4E-3427DEDD279B}"/>
              </a:ext>
            </a:extLst>
          </p:cNvPr>
          <p:cNvCxnSpPr>
            <a:cxnSpLocks/>
          </p:cNvCxnSpPr>
          <p:nvPr/>
        </p:nvCxnSpPr>
        <p:spPr>
          <a:xfrm>
            <a:off x="3558634" y="2953901"/>
            <a:ext cx="1706363" cy="970839"/>
          </a:xfrm>
          <a:prstGeom prst="bentConnector3">
            <a:avLst>
              <a:gd name="adj1" fmla="val 99946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87CAC2-FC49-4703-8BF2-305428F4E3EE}"/>
              </a:ext>
            </a:extLst>
          </p:cNvPr>
          <p:cNvSpPr/>
          <p:nvPr/>
        </p:nvSpPr>
        <p:spPr>
          <a:xfrm>
            <a:off x="160781" y="2680287"/>
            <a:ext cx="1020924" cy="123330"/>
          </a:xfrm>
          <a:prstGeom prst="rect">
            <a:avLst/>
          </a:prstGeom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활동량 디바이스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40F2FD-36C7-4802-8D98-EA5A2DF7342A}"/>
              </a:ext>
            </a:extLst>
          </p:cNvPr>
          <p:cNvCxnSpPr>
            <a:cxnSpLocks/>
          </p:cNvCxnSpPr>
          <p:nvPr/>
        </p:nvCxnSpPr>
        <p:spPr>
          <a:xfrm>
            <a:off x="3328986" y="4235648"/>
            <a:ext cx="594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1">
            <a:extLst>
              <a:ext uri="{FF2B5EF4-FFF2-40B4-BE49-F238E27FC236}">
                <a16:creationId xmlns:a16="http://schemas.microsoft.com/office/drawing/2014/main" id="{8977B09C-6359-4717-B33F-570775FA7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61" y="3447356"/>
            <a:ext cx="1272519" cy="324132"/>
          </a:xfrm>
          <a:prstGeom prst="rect">
            <a:avLst/>
          </a:prstGeom>
          <a:noFill/>
          <a:ln w="190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외출 판단 기기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압력센서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41">
            <a:extLst>
              <a:ext uri="{FF2B5EF4-FFF2-40B4-BE49-F238E27FC236}">
                <a16:creationId xmlns:a16="http://schemas.microsoft.com/office/drawing/2014/main" id="{9752B955-53C6-4CB5-BBAF-A93FEF501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0289" y="4107130"/>
            <a:ext cx="1661369" cy="1059037"/>
          </a:xfrm>
          <a:prstGeom prst="rect">
            <a:avLst/>
          </a:prstGeom>
          <a:noFill/>
          <a:ln w="1905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19526D54-41C2-48B5-A176-1D6D4F111B57}"/>
              </a:ext>
            </a:extLst>
          </p:cNvPr>
          <p:cNvSpPr/>
          <p:nvPr/>
        </p:nvSpPr>
        <p:spPr>
          <a:xfrm>
            <a:off x="1908950" y="3150060"/>
            <a:ext cx="1420036" cy="318847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사용자 활동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관련 </a:t>
            </a:r>
            <a:r>
              <a:rPr lang="en-US" altLang="ko-KR" sz="800" b="1" dirty="0">
                <a:solidFill>
                  <a:schemeClr val="tx1"/>
                </a:solidFill>
              </a:rPr>
              <a:t>DATE</a:t>
            </a:r>
            <a:endParaRPr lang="ko-KR" altLang="en-US" sz="1600" b="1" dirty="0"/>
          </a:p>
        </p:txBody>
      </p:sp>
      <p:sp>
        <p:nvSpPr>
          <p:cNvPr id="16" name="Rectangle 41">
            <a:extLst>
              <a:ext uri="{FF2B5EF4-FFF2-40B4-BE49-F238E27FC236}">
                <a16:creationId xmlns:a16="http://schemas.microsoft.com/office/drawing/2014/main" id="{210F201D-7066-4101-80E7-3377DABC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2930" y="4383084"/>
            <a:ext cx="1156086" cy="222058"/>
          </a:xfrm>
          <a:prstGeom prst="rect">
            <a:avLst/>
          </a:prstGeom>
          <a:noFill/>
          <a:ln w="190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움직임 </a:t>
            </a: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미감지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0632A7-A490-4F06-A853-FE8027B6C9A9}"/>
              </a:ext>
            </a:extLst>
          </p:cNvPr>
          <p:cNvSpPr/>
          <p:nvPr/>
        </p:nvSpPr>
        <p:spPr>
          <a:xfrm>
            <a:off x="1488469" y="4022485"/>
            <a:ext cx="1362485" cy="213164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위험상황 분석 </a:t>
            </a:r>
            <a:r>
              <a:rPr lang="en-US" altLang="ko-KR" sz="800" b="1" dirty="0">
                <a:solidFill>
                  <a:schemeClr val="tx1"/>
                </a:solidFill>
              </a:rPr>
              <a:t>&amp; </a:t>
            </a:r>
            <a:r>
              <a:rPr lang="ko-KR" altLang="en-US" sz="800" b="1" dirty="0">
                <a:solidFill>
                  <a:schemeClr val="tx1"/>
                </a:solidFill>
              </a:rPr>
              <a:t>판단 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E1D5AFB-FB5D-4164-AFB0-A058E69165EC}"/>
              </a:ext>
            </a:extLst>
          </p:cNvPr>
          <p:cNvCxnSpPr>
            <a:cxnSpLocks/>
          </p:cNvCxnSpPr>
          <p:nvPr/>
        </p:nvCxnSpPr>
        <p:spPr>
          <a:xfrm>
            <a:off x="3331658" y="3310426"/>
            <a:ext cx="1090005" cy="601029"/>
          </a:xfrm>
          <a:prstGeom prst="bentConnector3">
            <a:avLst>
              <a:gd name="adj1" fmla="val 99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41">
            <a:extLst>
              <a:ext uri="{FF2B5EF4-FFF2-40B4-BE49-F238E27FC236}">
                <a16:creationId xmlns:a16="http://schemas.microsoft.com/office/drawing/2014/main" id="{79061DE1-2596-4EA6-B09D-74D2EF827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375" y="4705437"/>
            <a:ext cx="1156086" cy="222058"/>
          </a:xfrm>
          <a:prstGeom prst="rect">
            <a:avLst/>
          </a:prstGeom>
          <a:noFill/>
          <a:ln w="190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외출 감지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9AC2654-3DEF-464A-B968-C5532DCA8395}"/>
              </a:ext>
            </a:extLst>
          </p:cNvPr>
          <p:cNvGrpSpPr/>
          <p:nvPr/>
        </p:nvGrpSpPr>
        <p:grpSpPr>
          <a:xfrm>
            <a:off x="1496394" y="3076487"/>
            <a:ext cx="395666" cy="568766"/>
            <a:chOff x="5504376" y="4360051"/>
            <a:chExt cx="802656" cy="1125714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DCE05C5-AE09-4D8E-81EB-5C73E041EE64}"/>
                </a:ext>
              </a:extLst>
            </p:cNvPr>
            <p:cNvCxnSpPr>
              <a:cxnSpLocks/>
            </p:cNvCxnSpPr>
            <p:nvPr/>
          </p:nvCxnSpPr>
          <p:spPr>
            <a:xfrm>
              <a:off x="5504376" y="4360051"/>
              <a:ext cx="43577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BCCBCDE-793E-40E8-9CCD-7424D39B1BE1}"/>
                </a:ext>
              </a:extLst>
            </p:cNvPr>
            <p:cNvCxnSpPr>
              <a:cxnSpLocks/>
            </p:cNvCxnSpPr>
            <p:nvPr/>
          </p:nvCxnSpPr>
          <p:spPr>
            <a:xfrm>
              <a:off x="5940152" y="4360051"/>
              <a:ext cx="0" cy="1125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8FCEA20E-549E-42E3-8A98-EFCA5A4F2382}"/>
                </a:ext>
              </a:extLst>
            </p:cNvPr>
            <p:cNvCxnSpPr>
              <a:cxnSpLocks/>
            </p:cNvCxnSpPr>
            <p:nvPr/>
          </p:nvCxnSpPr>
          <p:spPr>
            <a:xfrm>
              <a:off x="5940152" y="4869160"/>
              <a:ext cx="366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3F27484-0600-4C1B-AF16-195F01E92DAE}"/>
                </a:ext>
              </a:extLst>
            </p:cNvPr>
            <p:cNvCxnSpPr>
              <a:cxnSpLocks/>
            </p:cNvCxnSpPr>
            <p:nvPr/>
          </p:nvCxnSpPr>
          <p:spPr>
            <a:xfrm>
              <a:off x="5520303" y="5485765"/>
              <a:ext cx="4198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A934595-D4A7-43AD-800B-609EB660048A}"/>
              </a:ext>
            </a:extLst>
          </p:cNvPr>
          <p:cNvCxnSpPr>
            <a:cxnSpLocks/>
          </p:cNvCxnSpPr>
          <p:nvPr/>
        </p:nvCxnSpPr>
        <p:spPr>
          <a:xfrm>
            <a:off x="2637214" y="3449553"/>
            <a:ext cx="0" cy="56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3E19287-5D83-434E-88AB-9BE96B9EB812}"/>
              </a:ext>
            </a:extLst>
          </p:cNvPr>
          <p:cNvGrpSpPr/>
          <p:nvPr/>
        </p:nvGrpSpPr>
        <p:grpSpPr>
          <a:xfrm>
            <a:off x="6332050" y="4448643"/>
            <a:ext cx="2444263" cy="1388405"/>
            <a:chOff x="6332050" y="4360051"/>
            <a:chExt cx="2444263" cy="1596444"/>
          </a:xfrm>
        </p:grpSpPr>
        <p:sp>
          <p:nvSpPr>
            <p:cNvPr id="161" name="AutoShape 85">
              <a:extLst>
                <a:ext uri="{FF2B5EF4-FFF2-40B4-BE49-F238E27FC236}">
                  <a16:creationId xmlns:a16="http://schemas.microsoft.com/office/drawing/2014/main" id="{9782D485-184A-483F-A3A2-36815EC27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050" y="4497316"/>
              <a:ext cx="2444263" cy="1459179"/>
            </a:xfrm>
            <a:prstGeom prst="roundRect">
              <a:avLst>
                <a:gd name="adj" fmla="val 2189"/>
              </a:avLst>
            </a:prstGeom>
            <a:noFill/>
            <a:ln w="19050">
              <a:solidFill>
                <a:schemeClr val="accent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000" dirty="0">
                <a:ln w="1270">
                  <a:solidFill>
                    <a:schemeClr val="tx1"/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6" name="Rectangle 41">
              <a:extLst>
                <a:ext uri="{FF2B5EF4-FFF2-40B4-BE49-F238E27FC236}">
                  <a16:creationId xmlns:a16="http://schemas.microsoft.com/office/drawing/2014/main" id="{90607F1F-B5A3-47BB-8AEF-4B34873D3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5041" y="4866875"/>
              <a:ext cx="1929843" cy="363115"/>
            </a:xfrm>
            <a:prstGeom prst="rect">
              <a:avLst/>
            </a:prstGeom>
            <a:noFill/>
            <a:ln w="15875" algn="ctr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시간대 별 노인 별 </a:t>
              </a:r>
              <a:endParaRPr lang="en-US" altLang="ko-KR" sz="1000" kern="0" dirty="0"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활동량 데이터 제공 </a:t>
              </a:r>
              <a:endParaRPr lang="en-US" altLang="ko-KR" sz="1000" kern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7D8D2CE4-BFBE-42DD-A55D-492DBF078BE3}"/>
                </a:ext>
              </a:extLst>
            </p:cNvPr>
            <p:cNvSpPr/>
            <p:nvPr/>
          </p:nvSpPr>
          <p:spPr>
            <a:xfrm>
              <a:off x="6444208" y="4360051"/>
              <a:ext cx="1472922" cy="221077"/>
            </a:xfrm>
            <a:prstGeom prst="rect">
              <a:avLst/>
            </a:prstGeom>
            <a:ln w="19050">
              <a:solidFill>
                <a:schemeClr val="accent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치매안심센터용 어플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90D02B16-A371-49C6-B093-7EE7C685F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5041" y="5381436"/>
              <a:ext cx="1929843" cy="270275"/>
            </a:xfrm>
            <a:prstGeom prst="rect">
              <a:avLst/>
            </a:prstGeom>
            <a:noFill/>
            <a:ln w="15875" algn="ctr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외출 </a:t>
              </a: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&amp; </a:t>
              </a: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위험 상황 시 알람</a:t>
              </a:r>
              <a:endParaRPr lang="en-US" altLang="ko-KR" sz="1000" kern="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3" name="Rectangle 41">
            <a:extLst>
              <a:ext uri="{FF2B5EF4-FFF2-40B4-BE49-F238E27FC236}">
                <a16:creationId xmlns:a16="http://schemas.microsoft.com/office/drawing/2014/main" id="{9411740A-626E-409D-B327-695A7CA65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56" y="5343424"/>
            <a:ext cx="1105559" cy="328064"/>
          </a:xfrm>
          <a:prstGeom prst="rect">
            <a:avLst/>
          </a:prstGeom>
          <a:noFill/>
          <a:ln w="19050" algn="ctr">
            <a:solidFill>
              <a:srgbClr val="00264C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영상촬영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카메라 센서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2CCA243-1858-4650-AD9D-C7509CCD2FC2}"/>
              </a:ext>
            </a:extLst>
          </p:cNvPr>
          <p:cNvCxnSpPr>
            <a:cxnSpLocks/>
            <a:endCxn id="63" idx="0"/>
          </p:cNvCxnSpPr>
          <p:nvPr/>
        </p:nvCxnSpPr>
        <p:spPr>
          <a:xfrm rot="10800000" flipV="1">
            <a:off x="977137" y="4759137"/>
            <a:ext cx="712987" cy="584287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1D04506F-A0ED-408D-8C59-7E42CA66F171}"/>
              </a:ext>
            </a:extLst>
          </p:cNvPr>
          <p:cNvCxnSpPr>
            <a:cxnSpLocks/>
          </p:cNvCxnSpPr>
          <p:nvPr/>
        </p:nvCxnSpPr>
        <p:spPr>
          <a:xfrm flipV="1">
            <a:off x="1499409" y="5487453"/>
            <a:ext cx="1969943" cy="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44">
            <a:extLst>
              <a:ext uri="{FF2B5EF4-FFF2-40B4-BE49-F238E27FC236}">
                <a16:creationId xmlns:a16="http://schemas.microsoft.com/office/drawing/2014/main" id="{590D28CC-EA02-45D5-B557-C3FE1A221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65" y="4309237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Oval 44">
            <a:extLst>
              <a:ext uri="{FF2B5EF4-FFF2-40B4-BE49-F238E27FC236}">
                <a16:creationId xmlns:a16="http://schemas.microsoft.com/office/drawing/2014/main" id="{7065530D-68B9-40F4-85CD-931382CBE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779" y="3047182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06" name="Oval 44">
            <a:extLst>
              <a:ext uri="{FF2B5EF4-FFF2-40B4-BE49-F238E27FC236}">
                <a16:creationId xmlns:a16="http://schemas.microsoft.com/office/drawing/2014/main" id="{49F6D19F-C6C1-4A38-91BB-336F31AD0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065" y="5531343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Oval 44">
            <a:extLst>
              <a:ext uri="{FF2B5EF4-FFF2-40B4-BE49-F238E27FC236}">
                <a16:creationId xmlns:a16="http://schemas.microsoft.com/office/drawing/2014/main" id="{4E8A48B4-9E2F-43CA-8B17-721F3AE5D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1418" y="3708351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109" name="Oval 44">
            <a:extLst>
              <a:ext uri="{FF2B5EF4-FFF2-40B4-BE49-F238E27FC236}">
                <a16:creationId xmlns:a16="http://schemas.microsoft.com/office/drawing/2014/main" id="{3AC1A55A-8839-426E-9AA1-CCB8BE1F4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539" y="3369931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0" name="Oval 44">
            <a:extLst>
              <a:ext uri="{FF2B5EF4-FFF2-40B4-BE49-F238E27FC236}">
                <a16:creationId xmlns:a16="http://schemas.microsoft.com/office/drawing/2014/main" id="{72FA683A-714F-426C-A336-FD9E91C1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1418" y="4958389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Oval 44">
            <a:extLst>
              <a:ext uri="{FF2B5EF4-FFF2-40B4-BE49-F238E27FC236}">
                <a16:creationId xmlns:a16="http://schemas.microsoft.com/office/drawing/2014/main" id="{C53FBA58-7E88-480E-BD18-B83DBBF06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353" y="5357510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3943ED2C-1F58-4B71-A0D9-85423BC64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10" y="2991848"/>
            <a:ext cx="1275635" cy="324132"/>
          </a:xfrm>
          <a:prstGeom prst="rect">
            <a:avLst/>
          </a:prstGeom>
          <a:noFill/>
          <a:ln w="190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실내 활동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판단 기기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(PIR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센서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1B28B01-6E44-4586-8450-429BE16C83FC}"/>
              </a:ext>
            </a:extLst>
          </p:cNvPr>
          <p:cNvSpPr/>
          <p:nvPr/>
        </p:nvSpPr>
        <p:spPr>
          <a:xfrm>
            <a:off x="4333462" y="2769960"/>
            <a:ext cx="1245546" cy="256744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생활 패턴 축적 </a:t>
            </a:r>
            <a:r>
              <a:rPr lang="en-US" altLang="ko-KR" sz="700" b="1" dirty="0">
                <a:solidFill>
                  <a:schemeClr val="tx1"/>
                </a:solidFill>
              </a:rPr>
              <a:t>DATE</a:t>
            </a:r>
            <a:endParaRPr lang="ko-KR" altLang="en-US" sz="1400" b="1" dirty="0"/>
          </a:p>
        </p:txBody>
      </p:sp>
      <p:sp>
        <p:nvSpPr>
          <p:cNvPr id="114" name="AutoShape 46">
            <a:extLst>
              <a:ext uri="{FF2B5EF4-FFF2-40B4-BE49-F238E27FC236}">
                <a16:creationId xmlns:a16="http://schemas.microsoft.com/office/drawing/2014/main" id="{0D1F29F7-9CC5-4FED-B890-437747F7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754" y="5108832"/>
            <a:ext cx="1580549" cy="548672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박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00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어르신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클라우드 기반 서버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AutoShape 46">
            <a:extLst>
              <a:ext uri="{FF2B5EF4-FFF2-40B4-BE49-F238E27FC236}">
                <a16:creationId xmlns:a16="http://schemas.microsoft.com/office/drawing/2014/main" id="{7A95A1D4-C6CF-4F75-84F7-16286AE12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826" y="3929352"/>
            <a:ext cx="1580549" cy="548672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김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00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어르신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클라우드 기반 서버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FB0EF0FF-8DD8-4CCF-A002-E0BD6C2D6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500" y="3962937"/>
            <a:ext cx="1874887" cy="270253"/>
          </a:xfrm>
          <a:prstGeom prst="rect">
            <a:avLst/>
          </a:prstGeom>
          <a:noFill/>
          <a:ln w="19050" algn="ctr">
            <a:solidFill>
              <a:schemeClr val="accent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실종 시 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외출 영상 자료 제공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Oval 44">
            <a:extLst>
              <a:ext uri="{FF2B5EF4-FFF2-40B4-BE49-F238E27FC236}">
                <a16:creationId xmlns:a16="http://schemas.microsoft.com/office/drawing/2014/main" id="{74B71075-A45C-4DBE-BA24-F9B44D410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203" y="3994805"/>
            <a:ext cx="191029" cy="168955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ko-KR" sz="1000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043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00601"/>
              </p:ext>
            </p:extLst>
          </p:nvPr>
        </p:nvGraphicFramePr>
        <p:xfrm>
          <a:off x="179512" y="2139201"/>
          <a:ext cx="8818070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827269" y="5956495"/>
            <a:ext cx="8415482" cy="47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marL="228600" indent="-228600" algn="l" eaLnBrk="1" hangingPunct="1">
              <a:lnSpc>
                <a:spcPct val="120000"/>
              </a:lnSpc>
              <a:spcBef>
                <a:spcPct val="20000"/>
              </a:spcBef>
              <a:buAutoNum type="arabicPeriod"/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보호자가 입력한 약 관련 정보 데이터를 기초하여 해당 시간에 복약 알람을 제공한다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eaLnBrk="1" hangingPunct="1">
              <a:lnSpc>
                <a:spcPct val="120000"/>
              </a:lnSpc>
              <a:spcBef>
                <a:spcPct val="20000"/>
              </a:spcBef>
              <a:buAutoNum type="arabicPeriod"/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특정 약을 투약하여 여러 센서로 복약 유무를 체크한다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   3.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약 복용 유무를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통해 보호자와 치매안심센터 어플로 전송한다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749046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P1_AB3_MEDI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치매노인 복약지도와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3/3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스피커 약 알림으로 복약을 지도하고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적외선센서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무게센서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스텝모터 등 다양한 모듈을 통해 사용자의 복약 유무에 대한 데이터를 제공하는 치매 노인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최소영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sp>
        <p:nvSpPr>
          <p:cNvPr id="69" name="AutoShape 85">
            <a:extLst>
              <a:ext uri="{FF2B5EF4-FFF2-40B4-BE49-F238E27FC236}">
                <a16:creationId xmlns:a16="http://schemas.microsoft.com/office/drawing/2014/main" id="{EFAE4FF0-B1AE-438A-9C61-8DC9FE550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032" y="3026427"/>
            <a:ext cx="2444263" cy="1179144"/>
          </a:xfrm>
          <a:prstGeom prst="roundRect">
            <a:avLst>
              <a:gd name="adj" fmla="val 2189"/>
            </a:avLst>
          </a:prstGeom>
          <a:noFill/>
          <a:ln w="19050">
            <a:solidFill>
              <a:schemeClr val="accent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 dirty="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323CAFC-B5DA-48E2-9728-2EB05C6A5286}"/>
              </a:ext>
            </a:extLst>
          </p:cNvPr>
          <p:cNvGrpSpPr/>
          <p:nvPr/>
        </p:nvGrpSpPr>
        <p:grpSpPr>
          <a:xfrm>
            <a:off x="307598" y="2760244"/>
            <a:ext cx="5859739" cy="3099787"/>
            <a:chOff x="323527" y="2812827"/>
            <a:chExt cx="5338154" cy="2940227"/>
          </a:xfrm>
        </p:grpSpPr>
        <p:sp>
          <p:nvSpPr>
            <p:cNvPr id="83" name="AutoShape 85"/>
            <p:cNvSpPr>
              <a:spLocks noChangeArrowheads="1"/>
            </p:cNvSpPr>
            <p:nvPr/>
          </p:nvSpPr>
          <p:spPr bwMode="auto">
            <a:xfrm>
              <a:off x="323527" y="2812827"/>
              <a:ext cx="2880321" cy="2940227"/>
            </a:xfrm>
            <a:prstGeom prst="roundRect">
              <a:avLst>
                <a:gd name="adj" fmla="val 2189"/>
              </a:avLst>
            </a:prstGeom>
            <a:noFill/>
            <a:ln w="19050">
              <a:solidFill>
                <a:srgbClr val="C4045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n w="1270">
                  <a:solidFill>
                    <a:schemeClr val="tx1"/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Rectangle 41"/>
            <p:cNvSpPr>
              <a:spLocks noChangeArrowheads="1"/>
            </p:cNvSpPr>
            <p:nvPr/>
          </p:nvSpPr>
          <p:spPr bwMode="auto">
            <a:xfrm>
              <a:off x="740179" y="2940543"/>
              <a:ext cx="2074042" cy="397557"/>
            </a:xfrm>
            <a:prstGeom prst="rect">
              <a:avLst/>
            </a:prstGeom>
            <a:noFill/>
            <a:ln w="190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사용자가 지정한 시간에 복약 알람</a:t>
              </a:r>
              <a:endParaRPr lang="en-US" altLang="ko-KR" sz="1000" kern="0" dirty="0"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스피커</a:t>
              </a: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5" name="AutoShape 46"/>
            <p:cNvSpPr>
              <a:spLocks noChangeArrowheads="1"/>
            </p:cNvSpPr>
            <p:nvPr/>
          </p:nvSpPr>
          <p:spPr bwMode="auto">
            <a:xfrm>
              <a:off x="3617869" y="3967879"/>
              <a:ext cx="1439862" cy="539750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6350">
              <a:solidFill>
                <a:srgbClr val="00264C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김</a:t>
              </a: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00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어르신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클라우드 기반 서버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87" name="직선 화살표 연결선 86"/>
            <p:cNvCxnSpPr>
              <a:cxnSpLocks/>
            </p:cNvCxnSpPr>
            <p:nvPr/>
          </p:nvCxnSpPr>
          <p:spPr>
            <a:xfrm flipH="1">
              <a:off x="1820866" y="3333998"/>
              <a:ext cx="5388" cy="228773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5" name="Oval 44"/>
            <p:cNvSpPr>
              <a:spLocks noChangeArrowheads="1"/>
            </p:cNvSpPr>
            <p:nvPr/>
          </p:nvSpPr>
          <p:spPr bwMode="auto">
            <a:xfrm>
              <a:off x="563515" y="3556113"/>
              <a:ext cx="174025" cy="166207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0" name="Oval 44"/>
            <p:cNvSpPr>
              <a:spLocks noChangeArrowheads="1"/>
            </p:cNvSpPr>
            <p:nvPr/>
          </p:nvSpPr>
          <p:spPr bwMode="auto">
            <a:xfrm>
              <a:off x="2854870" y="2893364"/>
              <a:ext cx="174025" cy="166207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5" name="Rectangle 41">
              <a:extLst>
                <a:ext uri="{FF2B5EF4-FFF2-40B4-BE49-F238E27FC236}">
                  <a16:creationId xmlns:a16="http://schemas.microsoft.com/office/drawing/2014/main" id="{91F5DBC5-52D8-485B-A282-0AB183D6D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41" y="3713103"/>
              <a:ext cx="770595" cy="460491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텀블러 무게 변화감지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무게센서</a:t>
              </a: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0" name="TextBox 71"/>
            <p:cNvSpPr txBox="1">
              <a:spLocks noChangeArrowheads="1"/>
            </p:cNvSpPr>
            <p:nvPr/>
          </p:nvSpPr>
          <p:spPr bwMode="auto">
            <a:xfrm>
              <a:off x="2401953" y="4133881"/>
              <a:ext cx="226821" cy="283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10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69A27E1-C76E-4151-AC72-2D8B4C228170}"/>
                </a:ext>
              </a:extLst>
            </p:cNvPr>
            <p:cNvGrpSpPr/>
            <p:nvPr/>
          </p:nvGrpSpPr>
          <p:grpSpPr>
            <a:xfrm>
              <a:off x="1868869" y="3742571"/>
              <a:ext cx="1003054" cy="1274946"/>
              <a:chOff x="1259335" y="3573016"/>
              <a:chExt cx="1223962" cy="1106092"/>
            </a:xfrm>
          </p:grpSpPr>
          <p:sp>
            <p:nvSpPr>
              <p:cNvPr id="92" name="Rectangle 41"/>
              <p:cNvSpPr>
                <a:spLocks noChangeArrowheads="1"/>
              </p:cNvSpPr>
              <p:nvPr/>
            </p:nvSpPr>
            <p:spPr bwMode="auto">
              <a:xfrm>
                <a:off x="1259335" y="3573016"/>
                <a:ext cx="1223962" cy="349250"/>
              </a:xfrm>
              <a:prstGeom prst="rect">
                <a:avLst/>
              </a:prstGeom>
              <a:noFill/>
              <a:ln w="6350" algn="ctr">
                <a:solidFill>
                  <a:srgbClr val="00264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36000" tIns="36000" rIns="36000" bIns="36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kern="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손인식</a:t>
                </a:r>
                <a:endParaRPr kumimoji="0" lang="en-US" altLang="ko-KR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000" kern="0" dirty="0">
                    <a:latin typeface="맑은 고딕" pitchFamily="50" charset="-127"/>
                    <a:ea typeface="맑은 고딕" pitchFamily="50" charset="-127"/>
                  </a:rPr>
                  <a:t>적외선센서</a:t>
                </a:r>
                <a:r>
                  <a:rPr lang="en-US" altLang="ko-KR" sz="1000" kern="0" dirty="0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kumimoji="0" lang="en-US" altLang="ko-KR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6" name="Rectangle 41"/>
              <p:cNvSpPr>
                <a:spLocks noChangeArrowheads="1"/>
              </p:cNvSpPr>
              <p:nvPr/>
            </p:nvSpPr>
            <p:spPr bwMode="auto">
              <a:xfrm>
                <a:off x="1259335" y="4149080"/>
                <a:ext cx="1223961" cy="530028"/>
              </a:xfrm>
              <a:prstGeom prst="rect">
                <a:avLst/>
              </a:prstGeom>
              <a:noFill/>
              <a:ln w="6350" algn="ctr">
                <a:solidFill>
                  <a:srgbClr val="00264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36000" tIns="36000" rIns="36000" bIns="36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kern="0" dirty="0">
                    <a:latin typeface="맑은 고딕" pitchFamily="50" charset="-127"/>
                    <a:ea typeface="맑은 고딕" pitchFamily="50" charset="-127"/>
                  </a:rPr>
                  <a:t>약 투여</a:t>
                </a:r>
                <a:endParaRPr lang="en-US" altLang="ko-KR" sz="1000" kern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000" kern="0" dirty="0">
                    <a:latin typeface="맑은 고딕" pitchFamily="50" charset="-127"/>
                    <a:ea typeface="맑은 고딕" pitchFamily="50" charset="-127"/>
                  </a:rPr>
                  <a:t>스텝모터 회전</a:t>
                </a:r>
                <a:endParaRPr lang="en-US" altLang="ko-KR" sz="1000" kern="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latin typeface="맑은 고딕" pitchFamily="50" charset="-127"/>
                    <a:ea typeface="맑은 고딕" pitchFamily="50" charset="-127"/>
                  </a:rPr>
                  <a:t>&amp; </a:t>
                </a:r>
                <a:r>
                  <a:rPr lang="ko-KR" altLang="en-US" sz="1000" kern="0" dirty="0">
                    <a:latin typeface="맑은 고딕" pitchFamily="50" charset="-127"/>
                    <a:ea typeface="맑은 고딕" pitchFamily="50" charset="-127"/>
                  </a:rPr>
                  <a:t>배출구 </a:t>
                </a:r>
                <a:r>
                  <a:rPr lang="en-US" altLang="ko-KR" sz="1000" kern="0" dirty="0">
                    <a:latin typeface="맑은 고딕" pitchFamily="50" charset="-127"/>
                    <a:ea typeface="맑은 고딕" pitchFamily="50" charset="-127"/>
                  </a:rPr>
                  <a:t>ON)</a:t>
                </a:r>
              </a:p>
            </p:txBody>
          </p: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C482BBAC-63A9-4882-B457-49AB6532E7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71315" y="3930329"/>
                <a:ext cx="5388" cy="22877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264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7" name="Rectangle 41">
              <a:extLst>
                <a:ext uri="{FF2B5EF4-FFF2-40B4-BE49-F238E27FC236}">
                  <a16:creationId xmlns:a16="http://schemas.microsoft.com/office/drawing/2014/main" id="{C99DD22E-C58B-459C-B786-4F22268A8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867" y="3543794"/>
              <a:ext cx="2335217" cy="1576442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0F77336-B147-482D-A1DF-1A0D0A261662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1567536" y="3937774"/>
              <a:ext cx="292813" cy="55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5C536C1-ADF3-4D00-9821-3FFEDE3B4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5887" y="3944367"/>
              <a:ext cx="5793" cy="1323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A8840C18-2EF5-4366-A432-1F09FFBA6080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 rot="10800000">
              <a:off x="740179" y="3139322"/>
              <a:ext cx="233024" cy="2325076"/>
            </a:xfrm>
            <a:prstGeom prst="bentConnector3">
              <a:avLst>
                <a:gd name="adj1" fmla="val 1981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71">
              <a:extLst>
                <a:ext uri="{FF2B5EF4-FFF2-40B4-BE49-F238E27FC236}">
                  <a16:creationId xmlns:a16="http://schemas.microsoft.com/office/drawing/2014/main" id="{C1EB9327-B58B-464D-83A1-BDB192884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62" y="2930891"/>
              <a:ext cx="2809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10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3F90B095-A552-48E4-BAEE-F53FAA93A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1953" y="4282940"/>
              <a:ext cx="1231245" cy="1181458"/>
            </a:xfrm>
            <a:prstGeom prst="bentConnector3">
              <a:avLst>
                <a:gd name="adj1" fmla="val 795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0C5B090-FB3B-4B34-97CF-F998B9E5D067}"/>
                </a:ext>
              </a:extLst>
            </p:cNvPr>
            <p:cNvSpPr/>
            <p:nvPr/>
          </p:nvSpPr>
          <p:spPr>
            <a:xfrm>
              <a:off x="774505" y="3448384"/>
              <a:ext cx="895724" cy="15192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복약 유무 체크</a:t>
              </a:r>
            </a:p>
          </p:txBody>
        </p:sp>
        <p:sp>
          <p:nvSpPr>
            <p:cNvPr id="144" name="Oval 44">
              <a:extLst>
                <a:ext uri="{FF2B5EF4-FFF2-40B4-BE49-F238E27FC236}">
                  <a16:creationId xmlns:a16="http://schemas.microsoft.com/office/drawing/2014/main" id="{590D28CC-EA02-45D5-B557-C3FE1A221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656" y="3032286"/>
              <a:ext cx="174025" cy="166207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C238C5C2-F6BC-4737-AFBF-3B6E817215EE}"/>
              </a:ext>
            </a:extLst>
          </p:cNvPr>
          <p:cNvCxnSpPr>
            <a:cxnSpLocks/>
          </p:cNvCxnSpPr>
          <p:nvPr/>
        </p:nvCxnSpPr>
        <p:spPr>
          <a:xfrm>
            <a:off x="5504376" y="4360051"/>
            <a:ext cx="435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79D47895-06B8-4A96-8521-41BF45A8230B}"/>
              </a:ext>
            </a:extLst>
          </p:cNvPr>
          <p:cNvCxnSpPr>
            <a:cxnSpLocks/>
          </p:cNvCxnSpPr>
          <p:nvPr/>
        </p:nvCxnSpPr>
        <p:spPr>
          <a:xfrm>
            <a:off x="5940152" y="3510376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89E053F-B18D-4389-BDE7-2721A4440294}"/>
              </a:ext>
            </a:extLst>
          </p:cNvPr>
          <p:cNvCxnSpPr>
            <a:cxnSpLocks/>
          </p:cNvCxnSpPr>
          <p:nvPr/>
        </p:nvCxnSpPr>
        <p:spPr>
          <a:xfrm>
            <a:off x="5940152" y="4360051"/>
            <a:ext cx="0" cy="112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AutoShape 85">
            <a:extLst>
              <a:ext uri="{FF2B5EF4-FFF2-40B4-BE49-F238E27FC236}">
                <a16:creationId xmlns:a16="http://schemas.microsoft.com/office/drawing/2014/main" id="{9782D485-184A-483F-A3A2-36815EC27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201" y="4446967"/>
            <a:ext cx="2444263" cy="1179144"/>
          </a:xfrm>
          <a:prstGeom prst="roundRect">
            <a:avLst>
              <a:gd name="adj" fmla="val 2189"/>
            </a:avLst>
          </a:prstGeom>
          <a:noFill/>
          <a:ln w="19050">
            <a:solidFill>
              <a:schemeClr val="accent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 dirty="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E25F800-74CF-47CF-9565-FDE9911D440C}"/>
              </a:ext>
            </a:extLst>
          </p:cNvPr>
          <p:cNvCxnSpPr>
            <a:cxnSpLocks/>
          </p:cNvCxnSpPr>
          <p:nvPr/>
        </p:nvCxnSpPr>
        <p:spPr>
          <a:xfrm>
            <a:off x="5940152" y="4869160"/>
            <a:ext cx="366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41">
            <a:extLst>
              <a:ext uri="{FF2B5EF4-FFF2-40B4-BE49-F238E27FC236}">
                <a16:creationId xmlns:a16="http://schemas.microsoft.com/office/drawing/2014/main" id="{DE271363-11F9-4A20-A909-675DAC64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3369234"/>
            <a:ext cx="2160240" cy="221227"/>
          </a:xfrm>
          <a:prstGeom prst="rect">
            <a:avLst/>
          </a:prstGeom>
          <a:noFill/>
          <a:ln w="1905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 복약 유무 데이터 제공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2" name="AutoShape 46">
            <a:extLst>
              <a:ext uri="{FF2B5EF4-FFF2-40B4-BE49-F238E27FC236}">
                <a16:creationId xmlns:a16="http://schemas.microsoft.com/office/drawing/2014/main" id="{A84B2BE7-CAF5-43AE-9DBC-2482D8C52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754" y="5201245"/>
            <a:ext cx="1580549" cy="56904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박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00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어르신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클라우드 기반 서버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F118B16F-DC9F-4D40-91DE-DA4FAB368655}"/>
              </a:ext>
            </a:extLst>
          </p:cNvPr>
          <p:cNvCxnSpPr>
            <a:cxnSpLocks/>
          </p:cNvCxnSpPr>
          <p:nvPr/>
        </p:nvCxnSpPr>
        <p:spPr>
          <a:xfrm flipV="1">
            <a:off x="4737136" y="4732178"/>
            <a:ext cx="0" cy="237931"/>
          </a:xfrm>
          <a:prstGeom prst="line">
            <a:avLst/>
          </a:prstGeom>
          <a:ln w="412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42BF49-73BB-4940-AA7A-74ED5D9FE9DF}"/>
              </a:ext>
            </a:extLst>
          </p:cNvPr>
          <p:cNvCxnSpPr>
            <a:cxnSpLocks/>
          </p:cNvCxnSpPr>
          <p:nvPr/>
        </p:nvCxnSpPr>
        <p:spPr>
          <a:xfrm>
            <a:off x="5520303" y="5485765"/>
            <a:ext cx="419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5EC8016-ED1A-4EFF-BD43-F08502C9E79C}"/>
              </a:ext>
            </a:extLst>
          </p:cNvPr>
          <p:cNvSpPr/>
          <p:nvPr/>
        </p:nvSpPr>
        <p:spPr>
          <a:xfrm>
            <a:off x="6444208" y="2906762"/>
            <a:ext cx="1472922" cy="221077"/>
          </a:xfrm>
          <a:prstGeom prst="rect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보호자용 어플</a:t>
            </a:r>
            <a:r>
              <a:rPr lang="en-US" altLang="ko-KR" sz="800" b="1" dirty="0">
                <a:solidFill>
                  <a:schemeClr val="tx1"/>
                </a:solidFill>
              </a:rPr>
              <a:t> (</a:t>
            </a:r>
            <a:r>
              <a:rPr lang="ko-KR" altLang="en-US" sz="800" b="1" dirty="0">
                <a:solidFill>
                  <a:schemeClr val="tx1"/>
                </a:solidFill>
              </a:rPr>
              <a:t>김</a:t>
            </a:r>
            <a:r>
              <a:rPr lang="en-US" altLang="ko-KR" sz="800" b="1" dirty="0">
                <a:solidFill>
                  <a:schemeClr val="tx1"/>
                </a:solidFill>
              </a:rPr>
              <a:t>00</a:t>
            </a:r>
            <a:r>
              <a:rPr lang="ko-KR" altLang="en-US" sz="800" b="1" dirty="0">
                <a:solidFill>
                  <a:schemeClr val="tx1"/>
                </a:solidFill>
              </a:rPr>
              <a:t>보호자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D8D2CE4-BFBE-42DD-A55D-492DBF078BE3}"/>
              </a:ext>
            </a:extLst>
          </p:cNvPr>
          <p:cNvSpPr/>
          <p:nvPr/>
        </p:nvSpPr>
        <p:spPr>
          <a:xfrm>
            <a:off x="6444208" y="4360051"/>
            <a:ext cx="1472922" cy="221077"/>
          </a:xfrm>
          <a:prstGeom prst="rect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치매안심센터용 어플</a:t>
            </a:r>
          </a:p>
        </p:txBody>
      </p:sp>
      <p:cxnSp>
        <p:nvCxnSpPr>
          <p:cNvPr id="194" name="연결선: 꺾임 193">
            <a:extLst>
              <a:ext uri="{FF2B5EF4-FFF2-40B4-BE49-F238E27FC236}">
                <a16:creationId xmlns:a16="http://schemas.microsoft.com/office/drawing/2014/main" id="{DB6DC593-2741-491F-8710-445122451EE4}"/>
              </a:ext>
            </a:extLst>
          </p:cNvPr>
          <p:cNvCxnSpPr>
            <a:cxnSpLocks/>
            <a:stCxn id="85" idx="4"/>
          </p:cNvCxnSpPr>
          <p:nvPr/>
        </p:nvCxnSpPr>
        <p:spPr>
          <a:xfrm flipV="1">
            <a:off x="5504376" y="3861048"/>
            <a:ext cx="435776" cy="401451"/>
          </a:xfrm>
          <a:prstGeom prst="bentConnector3">
            <a:avLst>
              <a:gd name="adj1" fmla="val 10093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41">
            <a:extLst>
              <a:ext uri="{FF2B5EF4-FFF2-40B4-BE49-F238E27FC236}">
                <a16:creationId xmlns:a16="http://schemas.microsoft.com/office/drawing/2014/main" id="{69646B0B-E80A-45CE-972B-D2E8E2B8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3783837"/>
            <a:ext cx="2160240" cy="221227"/>
          </a:xfrm>
          <a:prstGeom prst="rect">
            <a:avLst/>
          </a:prstGeom>
          <a:noFill/>
          <a:ln w="19050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복약 관련 데이터 입력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57C9AE8-1CB3-4773-BE27-272780A94050}"/>
              </a:ext>
            </a:extLst>
          </p:cNvPr>
          <p:cNvCxnSpPr>
            <a:cxnSpLocks/>
          </p:cNvCxnSpPr>
          <p:nvPr/>
        </p:nvCxnSpPr>
        <p:spPr>
          <a:xfrm flipH="1">
            <a:off x="5940152" y="3861048"/>
            <a:ext cx="504056" cy="0"/>
          </a:xfrm>
          <a:prstGeom prst="straightConnector1">
            <a:avLst/>
          </a:prstGeom>
          <a:ln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11FD709F-6B6F-409B-BB4E-3427DEDD27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82712" y="2739997"/>
            <a:ext cx="827770" cy="1649223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85CA691B-6A1E-4652-9156-22337ECF8D45}"/>
              </a:ext>
            </a:extLst>
          </p:cNvPr>
          <p:cNvCxnSpPr>
            <a:cxnSpLocks/>
          </p:cNvCxnSpPr>
          <p:nvPr/>
        </p:nvCxnSpPr>
        <p:spPr>
          <a:xfrm flipV="1">
            <a:off x="5940152" y="3510376"/>
            <a:ext cx="0" cy="350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19526D54-41C2-48B5-A176-1D6D4F111B57}"/>
              </a:ext>
            </a:extLst>
          </p:cNvPr>
          <p:cNvSpPr/>
          <p:nvPr/>
        </p:nvSpPr>
        <p:spPr>
          <a:xfrm>
            <a:off x="3896597" y="2988626"/>
            <a:ext cx="1135420" cy="26627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입력한 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약 관련  </a:t>
            </a:r>
            <a:r>
              <a:rPr lang="en-US" altLang="ko-KR" sz="700" b="1" dirty="0">
                <a:solidFill>
                  <a:schemeClr val="tx1"/>
                </a:solidFill>
              </a:rPr>
              <a:t>DATE</a:t>
            </a:r>
            <a:endParaRPr lang="ko-KR" altLang="en-US" sz="1400" b="1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054B80D3-12DA-496E-B046-3E32D1077213}"/>
              </a:ext>
            </a:extLst>
          </p:cNvPr>
          <p:cNvSpPr/>
          <p:nvPr/>
        </p:nvSpPr>
        <p:spPr>
          <a:xfrm>
            <a:off x="1047860" y="5376685"/>
            <a:ext cx="1525439" cy="373737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약 복용 유무 </a:t>
            </a:r>
            <a:r>
              <a:rPr lang="en-US" altLang="ko-KR" sz="900" b="1" dirty="0">
                <a:solidFill>
                  <a:schemeClr val="tx1"/>
                </a:solidFill>
              </a:rPr>
              <a:t>DATE</a:t>
            </a:r>
            <a:endParaRPr lang="ko-KR" altLang="en-US" b="1" dirty="0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2AF7DC77-2094-4833-B40A-76311FFB4117}"/>
              </a:ext>
            </a:extLst>
          </p:cNvPr>
          <p:cNvSpPr/>
          <p:nvPr/>
        </p:nvSpPr>
        <p:spPr>
          <a:xfrm>
            <a:off x="136624" y="2691105"/>
            <a:ext cx="911236" cy="124471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본체 디바이스</a:t>
            </a:r>
          </a:p>
        </p:txBody>
      </p:sp>
      <p:sp>
        <p:nvSpPr>
          <p:cNvPr id="239" name="Text Box 62">
            <a:extLst>
              <a:ext uri="{FF2B5EF4-FFF2-40B4-BE49-F238E27FC236}">
                <a16:creationId xmlns:a16="http://schemas.microsoft.com/office/drawing/2014/main" id="{9A362CAB-2759-4991-B82D-90000F7C2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450527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앱 연동 복약 알람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체크 시스템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241" name="Rectangle 41">
            <a:extLst>
              <a:ext uri="{FF2B5EF4-FFF2-40B4-BE49-F238E27FC236}">
                <a16:creationId xmlns:a16="http://schemas.microsoft.com/office/drawing/2014/main" id="{B182182E-652E-40B6-B3AE-539878AF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9" y="4837630"/>
            <a:ext cx="2160240" cy="428454"/>
          </a:xfrm>
          <a:prstGeom prst="rect">
            <a:avLst/>
          </a:prstGeom>
          <a:noFill/>
          <a:ln w="158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시간대 별 노인 별 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복약 유무 데이터 제공 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975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79512" y="2139201"/>
          <a:ext cx="8818070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3491880" y="2450527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앱 연동 식사 알람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체크 시스템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827269" y="5956495"/>
            <a:ext cx="841548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marL="228600" indent="-228600" algn="l" eaLnBrk="1" hangingPunct="1">
              <a:lnSpc>
                <a:spcPct val="120000"/>
              </a:lnSpc>
              <a:spcBef>
                <a:spcPct val="20000"/>
              </a:spcBef>
              <a:buAutoNum type="arabicPeriod"/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매일 일정한 시각에 식사 알람을 제공한다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algn="l" eaLnBrk="1" hangingPunct="1">
              <a:lnSpc>
                <a:spcPct val="120000"/>
              </a:lnSpc>
              <a:spcBef>
                <a:spcPct val="20000"/>
              </a:spcBef>
              <a:buAutoNum type="arabicPeriod"/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적외선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PIR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센서와 압력센서로 식사 유무를 체크한다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   3.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식사 유무를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통해 보호자와 치매안심센터 어플로 전송한다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237987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P1_AB2_MEAL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치매노인 식사지도와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20  . 08 .10 .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2/3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스피커 식사 알림으로 식사를 지도하고</a:t>
                      </a:r>
                      <a:r>
                        <a:rPr lang="en-US" altLang="ko-KR" sz="1000" dirty="0"/>
                        <a:t>, PIR</a:t>
                      </a:r>
                      <a:r>
                        <a:rPr lang="ko-KR" altLang="en-US" sz="1000" dirty="0"/>
                        <a:t>센서와 압력센서를 통해 사용자의 식사 유무에 대한 데이터를 제공하는 치매 노인 관리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최소영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sp>
        <p:nvSpPr>
          <p:cNvPr id="69" name="AutoShape 85">
            <a:extLst>
              <a:ext uri="{FF2B5EF4-FFF2-40B4-BE49-F238E27FC236}">
                <a16:creationId xmlns:a16="http://schemas.microsoft.com/office/drawing/2014/main" id="{EFAE4FF0-B1AE-438A-9C61-8DC9FE550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032" y="3026427"/>
            <a:ext cx="2444263" cy="1179144"/>
          </a:xfrm>
          <a:prstGeom prst="roundRect">
            <a:avLst>
              <a:gd name="adj" fmla="val 2189"/>
            </a:avLst>
          </a:prstGeom>
          <a:noFill/>
          <a:ln w="19050">
            <a:solidFill>
              <a:schemeClr val="accent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 dirty="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C323CAFC-B5DA-48E2-9728-2EB05C6A5286}"/>
              </a:ext>
            </a:extLst>
          </p:cNvPr>
          <p:cNvGrpSpPr/>
          <p:nvPr/>
        </p:nvGrpSpPr>
        <p:grpSpPr>
          <a:xfrm>
            <a:off x="263982" y="2760244"/>
            <a:ext cx="5903355" cy="3099787"/>
            <a:chOff x="283793" y="2812827"/>
            <a:chExt cx="5377888" cy="2940227"/>
          </a:xfrm>
        </p:grpSpPr>
        <p:sp>
          <p:nvSpPr>
            <p:cNvPr id="83" name="AutoShape 85"/>
            <p:cNvSpPr>
              <a:spLocks noChangeArrowheads="1"/>
            </p:cNvSpPr>
            <p:nvPr/>
          </p:nvSpPr>
          <p:spPr bwMode="auto">
            <a:xfrm>
              <a:off x="323527" y="2812827"/>
              <a:ext cx="2880321" cy="2940227"/>
            </a:xfrm>
            <a:prstGeom prst="roundRect">
              <a:avLst>
                <a:gd name="adj" fmla="val 2189"/>
              </a:avLst>
            </a:prstGeom>
            <a:noFill/>
            <a:ln w="19050">
              <a:solidFill>
                <a:srgbClr val="C4045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000">
                <a:ln w="1270">
                  <a:solidFill>
                    <a:schemeClr val="tx1"/>
                  </a:solidFill>
                </a:ln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Rectangle 41"/>
            <p:cNvSpPr>
              <a:spLocks noChangeArrowheads="1"/>
            </p:cNvSpPr>
            <p:nvPr/>
          </p:nvSpPr>
          <p:spPr bwMode="auto">
            <a:xfrm>
              <a:off x="740179" y="2940543"/>
              <a:ext cx="2074042" cy="397557"/>
            </a:xfrm>
            <a:prstGeom prst="rect">
              <a:avLst/>
            </a:prstGeom>
            <a:noFill/>
            <a:ln w="190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사용자가 지정한 시간에 식사 알람</a:t>
              </a:r>
              <a:endParaRPr lang="en-US" altLang="ko-KR" sz="1000" kern="0" dirty="0"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스피커</a:t>
              </a: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87" name="직선 화살표 연결선 86"/>
            <p:cNvCxnSpPr>
              <a:cxnSpLocks/>
            </p:cNvCxnSpPr>
            <p:nvPr/>
          </p:nvCxnSpPr>
          <p:spPr>
            <a:xfrm flipH="1">
              <a:off x="1820866" y="3333998"/>
              <a:ext cx="5388" cy="228773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5" name="Oval 44"/>
            <p:cNvSpPr>
              <a:spLocks noChangeArrowheads="1"/>
            </p:cNvSpPr>
            <p:nvPr/>
          </p:nvSpPr>
          <p:spPr bwMode="auto">
            <a:xfrm>
              <a:off x="563515" y="3556113"/>
              <a:ext cx="174025" cy="166207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</a:t>
              </a:r>
            </a:p>
          </p:txBody>
        </p:sp>
        <p:sp>
          <p:nvSpPr>
            <p:cNvPr id="120" name="Oval 44"/>
            <p:cNvSpPr>
              <a:spLocks noChangeArrowheads="1"/>
            </p:cNvSpPr>
            <p:nvPr/>
          </p:nvSpPr>
          <p:spPr bwMode="auto">
            <a:xfrm>
              <a:off x="2854870" y="2893364"/>
              <a:ext cx="174025" cy="166207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5" name="Rectangle 41">
              <a:extLst>
                <a:ext uri="{FF2B5EF4-FFF2-40B4-BE49-F238E27FC236}">
                  <a16:creationId xmlns:a16="http://schemas.microsoft.com/office/drawing/2014/main" id="{91F5DBC5-52D8-485B-A282-0AB183D6D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41" y="3713103"/>
              <a:ext cx="770595" cy="460491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인체 감지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(PIR</a:t>
              </a: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센서</a:t>
              </a: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2" name="Rectangle 41"/>
            <p:cNvSpPr>
              <a:spLocks noChangeArrowheads="1"/>
            </p:cNvSpPr>
            <p:nvPr/>
          </p:nvSpPr>
          <p:spPr bwMode="auto">
            <a:xfrm>
              <a:off x="795088" y="4407172"/>
              <a:ext cx="770596" cy="402566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 도시락 인식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000" kern="0" dirty="0">
                  <a:latin typeface="맑은 고딕" pitchFamily="50" charset="-127"/>
                  <a:ea typeface="맑은 고딕" pitchFamily="50" charset="-127"/>
                </a:rPr>
                <a:t>압력센서</a:t>
              </a:r>
              <a:r>
                <a:rPr lang="en-US" altLang="ko-KR" sz="1000" kern="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Rectangle 41">
              <a:extLst>
                <a:ext uri="{FF2B5EF4-FFF2-40B4-BE49-F238E27FC236}">
                  <a16:creationId xmlns:a16="http://schemas.microsoft.com/office/drawing/2014/main" id="{C99DD22E-C58B-459C-B786-4F22268A8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867" y="3543794"/>
              <a:ext cx="2335217" cy="1576442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0F77336-B147-482D-A1DF-1A0D0A261662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 flipV="1">
              <a:off x="1567536" y="3943349"/>
              <a:ext cx="169421" cy="53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C5C536C1-ADF3-4D00-9821-3FFEDE3B4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957" y="4263350"/>
              <a:ext cx="225731" cy="7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A8840C18-2EF5-4366-A432-1F09FFBA6080}"/>
                </a:ext>
              </a:extLst>
            </p:cNvPr>
            <p:cNvCxnSpPr>
              <a:cxnSpLocks/>
              <a:stCxn id="235" idx="4"/>
              <a:endCxn id="84" idx="1"/>
            </p:cNvCxnSpPr>
            <p:nvPr/>
          </p:nvCxnSpPr>
          <p:spPr>
            <a:xfrm rot="5400000" flipH="1">
              <a:off x="923031" y="2956471"/>
              <a:ext cx="1307180" cy="1672882"/>
            </a:xfrm>
            <a:prstGeom prst="bentConnector4">
              <a:avLst>
                <a:gd name="adj1" fmla="val -78430"/>
                <a:gd name="adj2" fmla="val 11244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71">
              <a:extLst>
                <a:ext uri="{FF2B5EF4-FFF2-40B4-BE49-F238E27FC236}">
                  <a16:creationId xmlns:a16="http://schemas.microsoft.com/office/drawing/2014/main" id="{C1EB9327-B58B-464D-83A1-BDB192884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793" y="3158990"/>
              <a:ext cx="28098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1000" b="0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10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0C5B090-FB3B-4B34-97CF-F998B9E5D067}"/>
                </a:ext>
              </a:extLst>
            </p:cNvPr>
            <p:cNvSpPr/>
            <p:nvPr/>
          </p:nvSpPr>
          <p:spPr>
            <a:xfrm>
              <a:off x="774505" y="3448384"/>
              <a:ext cx="895724" cy="151926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식사 유무 체크</a:t>
              </a:r>
            </a:p>
          </p:txBody>
        </p:sp>
        <p:sp>
          <p:nvSpPr>
            <p:cNvPr id="144" name="Oval 44">
              <a:extLst>
                <a:ext uri="{FF2B5EF4-FFF2-40B4-BE49-F238E27FC236}">
                  <a16:creationId xmlns:a16="http://schemas.microsoft.com/office/drawing/2014/main" id="{590D28CC-EA02-45D5-B557-C3FE1A221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656" y="3032286"/>
              <a:ext cx="174025" cy="166207"/>
            </a:xfrm>
            <a:prstGeom prst="ellipse">
              <a:avLst/>
            </a:prstGeom>
            <a:solidFill>
              <a:srgbClr val="3B5AA8"/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1000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C238C5C2-F6BC-4737-AFBF-3B6E817215EE}"/>
              </a:ext>
            </a:extLst>
          </p:cNvPr>
          <p:cNvCxnSpPr>
            <a:cxnSpLocks/>
          </p:cNvCxnSpPr>
          <p:nvPr/>
        </p:nvCxnSpPr>
        <p:spPr>
          <a:xfrm>
            <a:off x="5504376" y="4360051"/>
            <a:ext cx="435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79D47895-06B8-4A96-8521-41BF45A8230B}"/>
              </a:ext>
            </a:extLst>
          </p:cNvPr>
          <p:cNvCxnSpPr>
            <a:cxnSpLocks/>
          </p:cNvCxnSpPr>
          <p:nvPr/>
        </p:nvCxnSpPr>
        <p:spPr>
          <a:xfrm>
            <a:off x="5940152" y="3510376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89E053F-B18D-4389-BDE7-2721A4440294}"/>
              </a:ext>
            </a:extLst>
          </p:cNvPr>
          <p:cNvCxnSpPr>
            <a:cxnSpLocks/>
          </p:cNvCxnSpPr>
          <p:nvPr/>
        </p:nvCxnSpPr>
        <p:spPr>
          <a:xfrm>
            <a:off x="5940152" y="4360051"/>
            <a:ext cx="0" cy="112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AutoShape 85">
            <a:extLst>
              <a:ext uri="{FF2B5EF4-FFF2-40B4-BE49-F238E27FC236}">
                <a16:creationId xmlns:a16="http://schemas.microsoft.com/office/drawing/2014/main" id="{9782D485-184A-483F-A3A2-36815EC27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201" y="4446967"/>
            <a:ext cx="2444263" cy="1179144"/>
          </a:xfrm>
          <a:prstGeom prst="roundRect">
            <a:avLst>
              <a:gd name="adj" fmla="val 2189"/>
            </a:avLst>
          </a:prstGeom>
          <a:noFill/>
          <a:ln w="19050">
            <a:solidFill>
              <a:schemeClr val="accent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 dirty="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E25F800-74CF-47CF-9565-FDE9911D440C}"/>
              </a:ext>
            </a:extLst>
          </p:cNvPr>
          <p:cNvCxnSpPr>
            <a:cxnSpLocks/>
          </p:cNvCxnSpPr>
          <p:nvPr/>
        </p:nvCxnSpPr>
        <p:spPr>
          <a:xfrm>
            <a:off x="5940152" y="4869160"/>
            <a:ext cx="366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41">
            <a:extLst>
              <a:ext uri="{FF2B5EF4-FFF2-40B4-BE49-F238E27FC236}">
                <a16:creationId xmlns:a16="http://schemas.microsoft.com/office/drawing/2014/main" id="{90607F1F-B5A3-47BB-8AEF-4B34873D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9" y="4837630"/>
            <a:ext cx="2160240" cy="428454"/>
          </a:xfrm>
          <a:prstGeom prst="rect">
            <a:avLst/>
          </a:prstGeom>
          <a:noFill/>
          <a:ln w="158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시간대 별 노인 별 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식사 유무 데이터 제공 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8" name="Rectangle 41">
            <a:extLst>
              <a:ext uri="{FF2B5EF4-FFF2-40B4-BE49-F238E27FC236}">
                <a16:creationId xmlns:a16="http://schemas.microsoft.com/office/drawing/2014/main" id="{DE271363-11F9-4A20-A909-675DAC648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3369234"/>
            <a:ext cx="2160240" cy="221227"/>
          </a:xfrm>
          <a:prstGeom prst="rect">
            <a:avLst/>
          </a:prstGeom>
          <a:noFill/>
          <a:ln w="1905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 식사 유무 데이터 제공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F118B16F-DC9F-4D40-91DE-DA4FAB368655}"/>
              </a:ext>
            </a:extLst>
          </p:cNvPr>
          <p:cNvCxnSpPr>
            <a:cxnSpLocks/>
          </p:cNvCxnSpPr>
          <p:nvPr/>
        </p:nvCxnSpPr>
        <p:spPr>
          <a:xfrm flipV="1">
            <a:off x="4737136" y="4732178"/>
            <a:ext cx="0" cy="237931"/>
          </a:xfrm>
          <a:prstGeom prst="line">
            <a:avLst/>
          </a:prstGeom>
          <a:ln w="412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042BF49-73BB-4940-AA7A-74ED5D9FE9DF}"/>
              </a:ext>
            </a:extLst>
          </p:cNvPr>
          <p:cNvCxnSpPr>
            <a:cxnSpLocks/>
          </p:cNvCxnSpPr>
          <p:nvPr/>
        </p:nvCxnSpPr>
        <p:spPr>
          <a:xfrm>
            <a:off x="5520303" y="5485765"/>
            <a:ext cx="419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F5EC8016-ED1A-4EFF-BD43-F08502C9E79C}"/>
              </a:ext>
            </a:extLst>
          </p:cNvPr>
          <p:cNvSpPr/>
          <p:nvPr/>
        </p:nvSpPr>
        <p:spPr>
          <a:xfrm>
            <a:off x="6444208" y="2906762"/>
            <a:ext cx="1472922" cy="221077"/>
          </a:xfrm>
          <a:prstGeom prst="rect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보호자용 어플</a:t>
            </a:r>
            <a:r>
              <a:rPr lang="en-US" altLang="ko-KR" sz="800" b="1" dirty="0">
                <a:solidFill>
                  <a:schemeClr val="tx1"/>
                </a:solidFill>
              </a:rPr>
              <a:t> (</a:t>
            </a:r>
            <a:r>
              <a:rPr lang="ko-KR" altLang="en-US" sz="800" b="1" dirty="0">
                <a:solidFill>
                  <a:schemeClr val="tx1"/>
                </a:solidFill>
              </a:rPr>
              <a:t>김</a:t>
            </a:r>
            <a:r>
              <a:rPr lang="en-US" altLang="ko-KR" sz="800" b="1" dirty="0">
                <a:solidFill>
                  <a:schemeClr val="tx1"/>
                </a:solidFill>
              </a:rPr>
              <a:t>00</a:t>
            </a:r>
            <a:r>
              <a:rPr lang="ko-KR" altLang="en-US" sz="800" b="1" dirty="0">
                <a:solidFill>
                  <a:schemeClr val="tx1"/>
                </a:solidFill>
              </a:rPr>
              <a:t>보호자</a:t>
            </a:r>
            <a:r>
              <a:rPr lang="en-US" altLang="ko-KR" sz="800" b="1" dirty="0">
                <a:solidFill>
                  <a:schemeClr val="tx1"/>
                </a:solidFill>
              </a:rPr>
              <a:t>)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7D8D2CE4-BFBE-42DD-A55D-492DBF078BE3}"/>
              </a:ext>
            </a:extLst>
          </p:cNvPr>
          <p:cNvSpPr/>
          <p:nvPr/>
        </p:nvSpPr>
        <p:spPr>
          <a:xfrm>
            <a:off x="6444208" y="4360051"/>
            <a:ext cx="1472922" cy="221077"/>
          </a:xfrm>
          <a:prstGeom prst="rect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치매안심센터용 어플</a:t>
            </a:r>
          </a:p>
        </p:txBody>
      </p:sp>
      <p:cxnSp>
        <p:nvCxnSpPr>
          <p:cNvPr id="194" name="연결선: 꺾임 193">
            <a:extLst>
              <a:ext uri="{FF2B5EF4-FFF2-40B4-BE49-F238E27FC236}">
                <a16:creationId xmlns:a16="http://schemas.microsoft.com/office/drawing/2014/main" id="{DB6DC593-2741-491F-8710-445122451EE4}"/>
              </a:ext>
            </a:extLst>
          </p:cNvPr>
          <p:cNvCxnSpPr>
            <a:cxnSpLocks/>
          </p:cNvCxnSpPr>
          <p:nvPr/>
        </p:nvCxnSpPr>
        <p:spPr>
          <a:xfrm flipV="1">
            <a:off x="5504376" y="3861048"/>
            <a:ext cx="435776" cy="401451"/>
          </a:xfrm>
          <a:prstGeom prst="bentConnector3">
            <a:avLst>
              <a:gd name="adj1" fmla="val 10093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41">
            <a:extLst>
              <a:ext uri="{FF2B5EF4-FFF2-40B4-BE49-F238E27FC236}">
                <a16:creationId xmlns:a16="http://schemas.microsoft.com/office/drawing/2014/main" id="{69646B0B-E80A-45CE-972B-D2E8E2B89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3783837"/>
            <a:ext cx="2160240" cy="221227"/>
          </a:xfrm>
          <a:prstGeom prst="rect">
            <a:avLst/>
          </a:prstGeom>
          <a:noFill/>
          <a:ln w="19050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식사 관련 데이터 입력</a:t>
            </a:r>
            <a:endParaRPr lang="en-US" altLang="ko-KR" sz="1000" kern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457C9AE8-1CB3-4773-BE27-272780A94050}"/>
              </a:ext>
            </a:extLst>
          </p:cNvPr>
          <p:cNvCxnSpPr>
            <a:cxnSpLocks/>
          </p:cNvCxnSpPr>
          <p:nvPr/>
        </p:nvCxnSpPr>
        <p:spPr>
          <a:xfrm flipH="1">
            <a:off x="5940152" y="3861048"/>
            <a:ext cx="504056" cy="0"/>
          </a:xfrm>
          <a:prstGeom prst="straightConnector1">
            <a:avLst/>
          </a:prstGeom>
          <a:ln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연결선: 꺾임 217">
            <a:extLst>
              <a:ext uri="{FF2B5EF4-FFF2-40B4-BE49-F238E27FC236}">
                <a16:creationId xmlns:a16="http://schemas.microsoft.com/office/drawing/2014/main" id="{11FD709F-6B6F-409B-BB4E-3427DEDD27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82712" y="2739997"/>
            <a:ext cx="827770" cy="1649223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85CA691B-6A1E-4652-9156-22337ECF8D45}"/>
              </a:ext>
            </a:extLst>
          </p:cNvPr>
          <p:cNvCxnSpPr>
            <a:cxnSpLocks/>
          </p:cNvCxnSpPr>
          <p:nvPr/>
        </p:nvCxnSpPr>
        <p:spPr>
          <a:xfrm flipV="1">
            <a:off x="5940152" y="3510376"/>
            <a:ext cx="0" cy="350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타원 232">
            <a:extLst>
              <a:ext uri="{FF2B5EF4-FFF2-40B4-BE49-F238E27FC236}">
                <a16:creationId xmlns:a16="http://schemas.microsoft.com/office/drawing/2014/main" id="{19526D54-41C2-48B5-A176-1D6D4F111B57}"/>
              </a:ext>
            </a:extLst>
          </p:cNvPr>
          <p:cNvSpPr/>
          <p:nvPr/>
        </p:nvSpPr>
        <p:spPr>
          <a:xfrm>
            <a:off x="3896597" y="2988626"/>
            <a:ext cx="1245546" cy="266275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입력한  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식사 관련  </a:t>
            </a:r>
            <a:r>
              <a:rPr lang="en-US" altLang="ko-KR" sz="700" b="1" dirty="0">
                <a:solidFill>
                  <a:schemeClr val="tx1"/>
                </a:solidFill>
              </a:rPr>
              <a:t>DATE</a:t>
            </a:r>
            <a:endParaRPr lang="ko-KR" altLang="en-US" sz="1400" b="1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054B80D3-12DA-496E-B046-3E32D1077213}"/>
              </a:ext>
            </a:extLst>
          </p:cNvPr>
          <p:cNvSpPr/>
          <p:nvPr/>
        </p:nvSpPr>
        <p:spPr>
          <a:xfrm>
            <a:off x="2084129" y="4108838"/>
            <a:ext cx="1034337" cy="373737"/>
          </a:xfrm>
          <a:prstGeom prst="ellipse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식사 유무 </a:t>
            </a:r>
            <a:r>
              <a:rPr lang="en-US" altLang="ko-KR" sz="900" b="1" dirty="0">
                <a:solidFill>
                  <a:schemeClr val="tx1"/>
                </a:solidFill>
              </a:rPr>
              <a:t>DATE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87CAC2-FC49-4703-8BF2-305428F4E3EE}"/>
              </a:ext>
            </a:extLst>
          </p:cNvPr>
          <p:cNvSpPr/>
          <p:nvPr/>
        </p:nvSpPr>
        <p:spPr>
          <a:xfrm>
            <a:off x="136624" y="2691105"/>
            <a:ext cx="911236" cy="124471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본체 디바이스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FFBD6D1-EDAD-44BE-A11C-F3F5931883B6}"/>
              </a:ext>
            </a:extLst>
          </p:cNvPr>
          <p:cNvCxnSpPr>
            <a:cxnSpLocks/>
            <a:endCxn id="92" idx="3"/>
          </p:cNvCxnSpPr>
          <p:nvPr/>
        </p:nvCxnSpPr>
        <p:spPr>
          <a:xfrm flipH="1">
            <a:off x="1671125" y="4652323"/>
            <a:ext cx="217350" cy="9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5FFE0CE-A235-412D-901A-5A04075EDF91}"/>
              </a:ext>
            </a:extLst>
          </p:cNvPr>
          <p:cNvCxnSpPr>
            <a:cxnSpLocks/>
          </p:cNvCxnSpPr>
          <p:nvPr/>
        </p:nvCxnSpPr>
        <p:spPr>
          <a:xfrm flipH="1">
            <a:off x="1845827" y="3967183"/>
            <a:ext cx="13306" cy="70689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40F2FD-36C7-4802-8D98-EA5A2DF7342A}"/>
              </a:ext>
            </a:extLst>
          </p:cNvPr>
          <p:cNvCxnSpPr>
            <a:cxnSpLocks/>
            <a:stCxn id="235" idx="6"/>
          </p:cNvCxnSpPr>
          <p:nvPr/>
        </p:nvCxnSpPr>
        <p:spPr>
          <a:xfrm>
            <a:off x="3118466" y="4295707"/>
            <a:ext cx="778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utoShape 46">
            <a:extLst>
              <a:ext uri="{FF2B5EF4-FFF2-40B4-BE49-F238E27FC236}">
                <a16:creationId xmlns:a16="http://schemas.microsoft.com/office/drawing/2014/main" id="{681E82DB-FAB2-4728-BA75-92F9B749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754" y="5201245"/>
            <a:ext cx="1580549" cy="56904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박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00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어르신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클라우드 기반 서버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AutoShape 46">
            <a:extLst>
              <a:ext uri="{FF2B5EF4-FFF2-40B4-BE49-F238E27FC236}">
                <a16:creationId xmlns:a16="http://schemas.microsoft.com/office/drawing/2014/main" id="{66DDC93D-5FF1-4AC2-AD92-5E7DA87A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826" y="3977978"/>
            <a:ext cx="1580549" cy="569041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김</a:t>
            </a:r>
            <a:r>
              <a:rPr lang="en-US" altLang="ko-KR" sz="1000" kern="0" dirty="0">
                <a:latin typeface="맑은 고딕" pitchFamily="50" charset="-127"/>
                <a:ea typeface="맑은 고딕" pitchFamily="50" charset="-127"/>
              </a:rPr>
              <a:t>00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어르신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클라우드 기반 서버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076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162B16-3E29-45C0-A792-CDAF1C9E75FD}"/>
              </a:ext>
            </a:extLst>
          </p:cNvPr>
          <p:cNvSpPr txBox="1"/>
          <p:nvPr/>
        </p:nvSpPr>
        <p:spPr>
          <a:xfrm>
            <a:off x="1447401" y="1188773"/>
            <a:ext cx="669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치매노인 활동량 측정 및 실내 위험 판단 디바이스를 통한</a:t>
            </a:r>
            <a:r>
              <a:rPr lang="en-US" altLang="ko-KR" sz="1000" dirty="0"/>
              <a:t> </a:t>
            </a:r>
            <a:r>
              <a:rPr lang="ko-KR" altLang="en-US" sz="1000" dirty="0"/>
              <a:t>노인 안전 돌봄 시스템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3DA37-182F-4D33-9E1A-323576221C71}"/>
              </a:ext>
            </a:extLst>
          </p:cNvPr>
          <p:cNvSpPr txBox="1"/>
          <p:nvPr/>
        </p:nvSpPr>
        <p:spPr>
          <a:xfrm>
            <a:off x="3843702" y="1503228"/>
            <a:ext cx="129614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Sever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87F90-AA1A-448B-9CF8-87971A18EE11}"/>
              </a:ext>
            </a:extLst>
          </p:cNvPr>
          <p:cNvSpPr txBox="1"/>
          <p:nvPr/>
        </p:nvSpPr>
        <p:spPr>
          <a:xfrm>
            <a:off x="2195736" y="1503228"/>
            <a:ext cx="1152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825E2B-3FD9-40D2-8B76-63845D2F184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771800" y="1780227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7C8CCA5-1CEC-4325-9A8D-5C3CFAF2F3D3}"/>
              </a:ext>
            </a:extLst>
          </p:cNvPr>
          <p:cNvCxnSpPr>
            <a:cxnSpLocks/>
          </p:cNvCxnSpPr>
          <p:nvPr/>
        </p:nvCxnSpPr>
        <p:spPr>
          <a:xfrm>
            <a:off x="4490061" y="1763877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A7C266-F71E-4695-BAA8-041044C9797D}"/>
              </a:ext>
            </a:extLst>
          </p:cNvPr>
          <p:cNvGrpSpPr/>
          <p:nvPr/>
        </p:nvGrpSpPr>
        <p:grpSpPr>
          <a:xfrm>
            <a:off x="4623034" y="2624614"/>
            <a:ext cx="2067775" cy="430887"/>
            <a:chOff x="1012562" y="2713071"/>
            <a:chExt cx="2238604" cy="37820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E82125-C714-451A-93E4-A946C8D43BEF}"/>
                </a:ext>
              </a:extLst>
            </p:cNvPr>
            <p:cNvSpPr txBox="1"/>
            <p:nvPr/>
          </p:nvSpPr>
          <p:spPr>
            <a:xfrm>
              <a:off x="1012562" y="2713071"/>
              <a:ext cx="2238604" cy="378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활동 관련 축적 </a:t>
              </a:r>
              <a:endParaRPr lang="en-US" altLang="ko-KR" sz="1100" dirty="0"/>
            </a:p>
            <a:p>
              <a:r>
                <a:rPr lang="en-US" altLang="ko-KR" sz="1100" dirty="0"/>
                <a:t>date </a:t>
              </a:r>
              <a:r>
                <a:rPr lang="ko-KR" altLang="en-US" sz="1100" dirty="0"/>
                <a:t>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A4F4520-EF9A-41F6-B189-5CED52638008}"/>
                </a:ext>
              </a:extLst>
            </p:cNvPr>
            <p:cNvCxnSpPr>
              <a:cxnSpLocks/>
            </p:cNvCxnSpPr>
            <p:nvPr/>
          </p:nvCxnSpPr>
          <p:spPr>
            <a:xfrm>
              <a:off x="1035269" y="3091272"/>
              <a:ext cx="1728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F42902-F873-4EB0-8B93-3E2EDED94CD2}"/>
              </a:ext>
            </a:extLst>
          </p:cNvPr>
          <p:cNvSpPr/>
          <p:nvPr/>
        </p:nvSpPr>
        <p:spPr>
          <a:xfrm>
            <a:off x="4441503" y="2971051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076B1DE-96E7-4DF9-94DA-7D7347C19057}"/>
              </a:ext>
            </a:extLst>
          </p:cNvPr>
          <p:cNvGrpSpPr/>
          <p:nvPr/>
        </p:nvGrpSpPr>
        <p:grpSpPr>
          <a:xfrm>
            <a:off x="6410840" y="2058987"/>
            <a:ext cx="2515008" cy="261610"/>
            <a:chOff x="6372868" y="2148503"/>
            <a:chExt cx="2515008" cy="26161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248B484-DAFA-4AFA-8039-64612ED6E11C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9C4E7DB1-F593-4A2F-90E6-2DFF2B8B6F6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537F64E-6BA9-4B31-ABDB-0BB6448230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AF32359-F2A6-445E-82EC-81474E1FF57C}"/>
                </a:ext>
              </a:extLst>
            </p:cNvPr>
            <p:cNvSpPr txBox="1"/>
            <p:nvPr/>
          </p:nvSpPr>
          <p:spPr>
            <a:xfrm>
              <a:off x="6649272" y="2148503"/>
              <a:ext cx="2238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PIR </a:t>
              </a:r>
              <a:r>
                <a:rPr lang="ko-KR" altLang="en-US" sz="1100" dirty="0"/>
                <a:t>측정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3A71911-88F6-4167-BEF2-3C141912347B}"/>
              </a:ext>
            </a:extLst>
          </p:cNvPr>
          <p:cNvGrpSpPr/>
          <p:nvPr/>
        </p:nvGrpSpPr>
        <p:grpSpPr>
          <a:xfrm>
            <a:off x="5657234" y="1503228"/>
            <a:ext cx="1152128" cy="4630578"/>
            <a:chOff x="5646098" y="1556792"/>
            <a:chExt cx="1152128" cy="46305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877EEE-D634-4FFD-BD38-B02CAC5C5CED}"/>
                </a:ext>
              </a:extLst>
            </p:cNvPr>
            <p:cNvSpPr txBox="1"/>
            <p:nvPr/>
          </p:nvSpPr>
          <p:spPr>
            <a:xfrm>
              <a:off x="5646098" y="1556792"/>
              <a:ext cx="11521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Active device</a:t>
              </a:r>
              <a:endParaRPr lang="ko-KR" altLang="en-US" sz="1200" b="1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B9C2B34-4F47-4FA8-8918-FA8017AD90E9}"/>
                </a:ext>
              </a:extLst>
            </p:cNvPr>
            <p:cNvCxnSpPr>
              <a:cxnSpLocks/>
            </p:cNvCxnSpPr>
            <p:nvPr/>
          </p:nvCxnSpPr>
          <p:spPr>
            <a:xfrm>
              <a:off x="6298822" y="1833791"/>
              <a:ext cx="31934" cy="435357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0805A1-3512-46E0-A0BF-3C9CB1EB375E}"/>
                </a:ext>
              </a:extLst>
            </p:cNvPr>
            <p:cNvSpPr/>
            <p:nvPr/>
          </p:nvSpPr>
          <p:spPr>
            <a:xfrm>
              <a:off x="6228607" y="2127776"/>
              <a:ext cx="153524" cy="5588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8BE4D49-63F4-4324-9261-6B0F80700D6A}"/>
                </a:ext>
              </a:extLst>
            </p:cNvPr>
            <p:cNvSpPr/>
            <p:nvPr/>
          </p:nvSpPr>
          <p:spPr>
            <a:xfrm>
              <a:off x="6219475" y="2830668"/>
              <a:ext cx="147935" cy="11683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3352247-154D-4D73-8F06-17C347AA9099}"/>
                </a:ext>
              </a:extLst>
            </p:cNvPr>
            <p:cNvSpPr/>
            <p:nvPr/>
          </p:nvSpPr>
          <p:spPr>
            <a:xfrm>
              <a:off x="6245449" y="4974634"/>
              <a:ext cx="152023" cy="6531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185F7F7-87C8-4DC0-AF6F-CB7697A4DD21}"/>
              </a:ext>
            </a:extLst>
          </p:cNvPr>
          <p:cNvGrpSpPr/>
          <p:nvPr/>
        </p:nvGrpSpPr>
        <p:grpSpPr>
          <a:xfrm>
            <a:off x="6381043" y="2593844"/>
            <a:ext cx="2515008" cy="340535"/>
            <a:chOff x="6372868" y="2205940"/>
            <a:chExt cx="2515008" cy="131175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E88C396-6B97-4E61-9F34-B6BBA0574F4A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85" name="연결선: 꺾임 84">
                <a:extLst>
                  <a:ext uri="{FF2B5EF4-FFF2-40B4-BE49-F238E27FC236}">
                    <a16:creationId xmlns:a16="http://schemas.microsoft.com/office/drawing/2014/main" id="{1BCFAFB2-BD87-40D6-BAE4-D67CB6C2F68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B8357FAB-97F6-4273-B456-6750A90C85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694CB7-9780-415A-9F99-A26F4A86D8A8}"/>
                </a:ext>
              </a:extLst>
            </p:cNvPr>
            <p:cNvSpPr txBox="1"/>
            <p:nvPr/>
          </p:nvSpPr>
          <p:spPr>
            <a:xfrm>
              <a:off x="6649272" y="2226602"/>
              <a:ext cx="2238604" cy="10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사용자 상태 분석 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9781ED7-97A4-4769-94F1-04ADB1F11394}"/>
              </a:ext>
            </a:extLst>
          </p:cNvPr>
          <p:cNvGrpSpPr/>
          <p:nvPr/>
        </p:nvGrpSpPr>
        <p:grpSpPr>
          <a:xfrm flipH="1">
            <a:off x="4494995" y="2048320"/>
            <a:ext cx="1802237" cy="256997"/>
            <a:chOff x="1037252" y="2691193"/>
            <a:chExt cx="1734548" cy="28945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27A0013-E2A5-4B10-A9F9-BB63BFFEBE75}"/>
                </a:ext>
              </a:extLst>
            </p:cNvPr>
            <p:cNvSpPr txBox="1"/>
            <p:nvPr/>
          </p:nvSpPr>
          <p:spPr>
            <a:xfrm>
              <a:off x="1037252" y="2691193"/>
              <a:ext cx="1264898" cy="289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/>
                <a:t>활동량 </a:t>
              </a:r>
              <a:r>
                <a:rPr lang="en-US" altLang="ko-KR" sz="1100" dirty="0"/>
                <a:t>date </a:t>
              </a:r>
              <a:r>
                <a:rPr lang="ko-KR" altLang="en-US" sz="1100" dirty="0"/>
                <a:t>전송</a:t>
              </a:r>
            </a:p>
          </p:txBody>
        </p: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59FEB2E-26B9-4921-B5BE-00B284784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2924944"/>
              <a:ext cx="1728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51879D0-A7A4-4464-88CE-7C4964B4F1CA}"/>
              </a:ext>
            </a:extLst>
          </p:cNvPr>
          <p:cNvGrpSpPr/>
          <p:nvPr/>
        </p:nvGrpSpPr>
        <p:grpSpPr>
          <a:xfrm flipH="1">
            <a:off x="2844396" y="2047315"/>
            <a:ext cx="1628233" cy="261610"/>
            <a:chOff x="1000320" y="2741206"/>
            <a:chExt cx="1771480" cy="23049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B741ED6-2ED9-4A78-95D9-4E8622C5FF3D}"/>
                </a:ext>
              </a:extLst>
            </p:cNvPr>
            <p:cNvSpPr txBox="1"/>
            <p:nvPr/>
          </p:nvSpPr>
          <p:spPr>
            <a:xfrm>
              <a:off x="1000320" y="2741206"/>
              <a:ext cx="1505114" cy="230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/>
                <a:t>활동량 </a:t>
              </a:r>
              <a:r>
                <a:rPr lang="en-US" altLang="ko-KR" sz="1100" dirty="0"/>
                <a:t>date </a:t>
              </a:r>
              <a:r>
                <a:rPr lang="ko-KR" altLang="en-US" sz="1100" dirty="0"/>
                <a:t>제공</a:t>
              </a:r>
            </a:p>
          </p:txBody>
        </p: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A5DA82E3-A749-468A-8072-42C1BF993DE6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2924944"/>
              <a:ext cx="1728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DDCF4084-4220-4A02-935D-E25906B37E17}"/>
              </a:ext>
            </a:extLst>
          </p:cNvPr>
          <p:cNvSpPr/>
          <p:nvPr/>
        </p:nvSpPr>
        <p:spPr>
          <a:xfrm>
            <a:off x="2664046" y="2146988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D1688C4-07FF-4613-81C8-5FA7DC975C25}"/>
              </a:ext>
            </a:extLst>
          </p:cNvPr>
          <p:cNvCxnSpPr>
            <a:cxnSpLocks/>
          </p:cNvCxnSpPr>
          <p:nvPr/>
        </p:nvCxnSpPr>
        <p:spPr>
          <a:xfrm flipH="1">
            <a:off x="4557751" y="3676702"/>
            <a:ext cx="169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AA687A4-13DF-443A-93C3-C0B36E68716F}"/>
              </a:ext>
            </a:extLst>
          </p:cNvPr>
          <p:cNvGrpSpPr/>
          <p:nvPr/>
        </p:nvGrpSpPr>
        <p:grpSpPr>
          <a:xfrm>
            <a:off x="2839490" y="3460678"/>
            <a:ext cx="1631144" cy="261610"/>
            <a:chOff x="1111298" y="3068960"/>
            <a:chExt cx="1631144" cy="26161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A091659-1993-4D41-B045-9FE095E6BB5C}"/>
                </a:ext>
              </a:extLst>
            </p:cNvPr>
            <p:cNvSpPr txBox="1"/>
            <p:nvPr/>
          </p:nvSpPr>
          <p:spPr>
            <a:xfrm flipH="1">
              <a:off x="1187624" y="3068960"/>
              <a:ext cx="1531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/>
                <a:t>위험 상황 알람</a:t>
              </a:r>
            </a:p>
          </p:txBody>
        </p: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03C8C2AB-3088-451A-8ECD-6861F11A5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1298" y="3284984"/>
              <a:ext cx="1631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3DA59E7-E914-4002-BF8E-1D67904AD36B}"/>
              </a:ext>
            </a:extLst>
          </p:cNvPr>
          <p:cNvSpPr/>
          <p:nvPr/>
        </p:nvSpPr>
        <p:spPr>
          <a:xfrm>
            <a:off x="4411654" y="3572032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4710E3A-DDBA-4A72-8DCA-44856C9A2FB5}"/>
              </a:ext>
            </a:extLst>
          </p:cNvPr>
          <p:cNvSpPr/>
          <p:nvPr/>
        </p:nvSpPr>
        <p:spPr>
          <a:xfrm>
            <a:off x="2697428" y="3579701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9A9729-7E6F-4C55-AA3F-3CA8CCC0F2AD}"/>
              </a:ext>
            </a:extLst>
          </p:cNvPr>
          <p:cNvSpPr txBox="1"/>
          <p:nvPr/>
        </p:nvSpPr>
        <p:spPr>
          <a:xfrm flipH="1">
            <a:off x="4644008" y="3460604"/>
            <a:ext cx="1531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위험 상황 </a:t>
            </a:r>
            <a:r>
              <a:rPr lang="en-US" altLang="ko-KR" sz="1100" dirty="0"/>
              <a:t>date </a:t>
            </a:r>
            <a:r>
              <a:rPr lang="ko-KR" altLang="en-US" sz="1100" dirty="0"/>
              <a:t>전송</a:t>
            </a: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AE38E741-6013-42B8-8098-15C58462807C}"/>
              </a:ext>
            </a:extLst>
          </p:cNvPr>
          <p:cNvCxnSpPr>
            <a:cxnSpLocks/>
            <a:stCxn id="77" idx="3"/>
            <a:endCxn id="79" idx="3"/>
          </p:cNvCxnSpPr>
          <p:nvPr/>
        </p:nvCxnSpPr>
        <p:spPr>
          <a:xfrm>
            <a:off x="6378546" y="3361304"/>
            <a:ext cx="30062" cy="1886340"/>
          </a:xfrm>
          <a:prstGeom prst="bentConnector3">
            <a:avLst>
              <a:gd name="adj1" fmla="val 860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213D14C-2D27-429F-BCF9-910D4CCD9D65}"/>
              </a:ext>
            </a:extLst>
          </p:cNvPr>
          <p:cNvSpPr txBox="1"/>
          <p:nvPr/>
        </p:nvSpPr>
        <p:spPr>
          <a:xfrm>
            <a:off x="6386385" y="5258677"/>
            <a:ext cx="2238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카메라</a:t>
            </a:r>
            <a:r>
              <a:rPr lang="en-US" altLang="ko-KR" sz="1100" dirty="0"/>
              <a:t>Ⅰ</a:t>
            </a:r>
            <a:r>
              <a:rPr lang="ko-KR" altLang="en-US" sz="1100" dirty="0"/>
              <a:t>작동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E7C2AFA-49A5-4CE2-899F-92CA2397E874}"/>
              </a:ext>
            </a:extLst>
          </p:cNvPr>
          <p:cNvGrpSpPr/>
          <p:nvPr/>
        </p:nvGrpSpPr>
        <p:grpSpPr>
          <a:xfrm>
            <a:off x="2843808" y="5058042"/>
            <a:ext cx="1631144" cy="430887"/>
            <a:chOff x="1111298" y="3068960"/>
            <a:chExt cx="1631144" cy="430887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875AB49-8573-43A3-B100-95314FACC303}"/>
                </a:ext>
              </a:extLst>
            </p:cNvPr>
            <p:cNvSpPr txBox="1"/>
            <p:nvPr/>
          </p:nvSpPr>
          <p:spPr>
            <a:xfrm flipH="1">
              <a:off x="1187624" y="3068960"/>
              <a:ext cx="15310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WEBVIEW </a:t>
              </a:r>
            </a:p>
            <a:p>
              <a:pPr algn="r"/>
              <a:r>
                <a:rPr lang="ko-KR" altLang="en-US" sz="1100" dirty="0"/>
                <a:t>실시간 스트리밍</a:t>
              </a:r>
            </a:p>
          </p:txBody>
        </p: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F0361FBA-C4F8-40A9-A987-62C616413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1298" y="3284984"/>
              <a:ext cx="1631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E25977-CE8C-4FA3-8482-064884D2B02B}"/>
              </a:ext>
            </a:extLst>
          </p:cNvPr>
          <p:cNvGrpSpPr/>
          <p:nvPr/>
        </p:nvGrpSpPr>
        <p:grpSpPr>
          <a:xfrm>
            <a:off x="4370541" y="5058042"/>
            <a:ext cx="1857643" cy="430887"/>
            <a:chOff x="884799" y="3068960"/>
            <a:chExt cx="1857643" cy="430887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B5F38A5-708A-45FB-A94D-A13E117B1BB6}"/>
                </a:ext>
              </a:extLst>
            </p:cNvPr>
            <p:cNvSpPr txBox="1"/>
            <p:nvPr/>
          </p:nvSpPr>
          <p:spPr>
            <a:xfrm flipH="1">
              <a:off x="884799" y="3068960"/>
              <a:ext cx="18338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MOTION </a:t>
              </a:r>
            </a:p>
            <a:p>
              <a:pPr algn="r"/>
              <a:r>
                <a:rPr lang="ko-KR" altLang="en-US" sz="1100" dirty="0"/>
                <a:t>실시간 스트리밍</a:t>
              </a:r>
            </a:p>
          </p:txBody>
        </p: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F5440B6A-7EF0-48E7-BC2A-11199F22A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1298" y="3284984"/>
              <a:ext cx="1631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377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E7D112A7-E7D7-41DC-B717-67B3E752D8EF}"/>
              </a:ext>
            </a:extLst>
          </p:cNvPr>
          <p:cNvSpPr txBox="1"/>
          <p:nvPr/>
        </p:nvSpPr>
        <p:spPr>
          <a:xfrm>
            <a:off x="827584" y="2043948"/>
            <a:ext cx="2238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 회원가입</a:t>
            </a:r>
            <a:endParaRPr lang="en-US" altLang="ko-KR" sz="1100" dirty="0"/>
          </a:p>
          <a:p>
            <a:r>
              <a:rPr lang="ko-KR" altLang="en-US" sz="1100" dirty="0"/>
              <a:t>회원 정보 입력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62B16-3E29-45C0-A792-CDAF1C9E75FD}"/>
              </a:ext>
            </a:extLst>
          </p:cNvPr>
          <p:cNvSpPr txBox="1"/>
          <p:nvPr/>
        </p:nvSpPr>
        <p:spPr>
          <a:xfrm>
            <a:off x="2743332" y="1176666"/>
            <a:ext cx="3927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치매노인 외출 판단 디바이스를 통한 노인 안전 돌봄 시스템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3DA37-182F-4D33-9E1A-323576221C71}"/>
              </a:ext>
            </a:extLst>
          </p:cNvPr>
          <p:cNvSpPr txBox="1"/>
          <p:nvPr/>
        </p:nvSpPr>
        <p:spPr>
          <a:xfrm>
            <a:off x="3449194" y="1503228"/>
            <a:ext cx="129614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Sever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87F90-AA1A-448B-9CF8-87971A18EE11}"/>
              </a:ext>
            </a:extLst>
          </p:cNvPr>
          <p:cNvSpPr txBox="1"/>
          <p:nvPr/>
        </p:nvSpPr>
        <p:spPr>
          <a:xfrm>
            <a:off x="1801228" y="1503228"/>
            <a:ext cx="1152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825E2B-3FD9-40D2-8B76-63845D2F184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377292" y="1780227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7C8CCA5-1CEC-4325-9A8D-5C3CFAF2F3D3}"/>
              </a:ext>
            </a:extLst>
          </p:cNvPr>
          <p:cNvCxnSpPr>
            <a:cxnSpLocks/>
          </p:cNvCxnSpPr>
          <p:nvPr/>
        </p:nvCxnSpPr>
        <p:spPr>
          <a:xfrm>
            <a:off x="4095553" y="1763877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A7C266-F71E-4695-BAA8-041044C9797D}"/>
              </a:ext>
            </a:extLst>
          </p:cNvPr>
          <p:cNvGrpSpPr/>
          <p:nvPr/>
        </p:nvGrpSpPr>
        <p:grpSpPr>
          <a:xfrm>
            <a:off x="4230832" y="2483489"/>
            <a:ext cx="2138844" cy="430887"/>
            <a:chOff x="1043608" y="2579105"/>
            <a:chExt cx="2315544" cy="37820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E82125-C714-451A-93E4-A946C8D43BEF}"/>
                </a:ext>
              </a:extLst>
            </p:cNvPr>
            <p:cNvSpPr txBox="1"/>
            <p:nvPr/>
          </p:nvSpPr>
          <p:spPr>
            <a:xfrm>
              <a:off x="1120548" y="2579105"/>
              <a:ext cx="2238604" cy="378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외출 허용 시간 </a:t>
              </a:r>
              <a:endParaRPr lang="en-US" altLang="ko-KR" sz="1100" dirty="0"/>
            </a:p>
            <a:p>
              <a:r>
                <a:rPr lang="en-US" altLang="ko-KR" sz="1100" dirty="0"/>
                <a:t>date </a:t>
              </a:r>
              <a:r>
                <a:rPr lang="ko-KR" altLang="en-US" sz="1100" dirty="0"/>
                <a:t>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A4F4520-EF9A-41F6-B189-5CED5263800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2924944"/>
              <a:ext cx="1728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F42902-F873-4EB0-8B93-3E2EDED94CD2}"/>
              </a:ext>
            </a:extLst>
          </p:cNvPr>
          <p:cNvSpPr/>
          <p:nvPr/>
        </p:nvSpPr>
        <p:spPr>
          <a:xfrm>
            <a:off x="4035580" y="2742964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076B1DE-96E7-4DF9-94DA-7D7347C19057}"/>
              </a:ext>
            </a:extLst>
          </p:cNvPr>
          <p:cNvGrpSpPr/>
          <p:nvPr/>
        </p:nvGrpSpPr>
        <p:grpSpPr>
          <a:xfrm>
            <a:off x="6016332" y="2058987"/>
            <a:ext cx="2515008" cy="261610"/>
            <a:chOff x="6372868" y="2148503"/>
            <a:chExt cx="2515008" cy="26161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248B484-DAFA-4AFA-8039-64612ED6E11C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9C4E7DB1-F593-4A2F-90E6-2DFF2B8B6F6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537F64E-6BA9-4B31-ABDB-0BB6448230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AF32359-F2A6-445E-82EC-81474E1FF57C}"/>
                </a:ext>
              </a:extLst>
            </p:cNvPr>
            <p:cNvSpPr txBox="1"/>
            <p:nvPr/>
          </p:nvSpPr>
          <p:spPr>
            <a:xfrm>
              <a:off x="6649272" y="2148503"/>
              <a:ext cx="22386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FSP </a:t>
              </a:r>
              <a:r>
                <a:rPr lang="ko-KR" altLang="en-US" sz="1100" dirty="0"/>
                <a:t>압력 센서 무게 측정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3A71911-88F6-4167-BEF2-3C141912347B}"/>
              </a:ext>
            </a:extLst>
          </p:cNvPr>
          <p:cNvGrpSpPr/>
          <p:nvPr/>
        </p:nvGrpSpPr>
        <p:grpSpPr>
          <a:xfrm>
            <a:off x="5262726" y="1503228"/>
            <a:ext cx="1152128" cy="4630578"/>
            <a:chOff x="5646098" y="1556792"/>
            <a:chExt cx="1152128" cy="46305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877EEE-D634-4FFD-BD38-B02CAC5C5CED}"/>
                </a:ext>
              </a:extLst>
            </p:cNvPr>
            <p:cNvSpPr txBox="1"/>
            <p:nvPr/>
          </p:nvSpPr>
          <p:spPr>
            <a:xfrm>
              <a:off x="5646098" y="1556792"/>
              <a:ext cx="11521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Out device</a:t>
              </a:r>
              <a:endParaRPr lang="ko-KR" altLang="en-US" sz="1200" b="1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B9C2B34-4F47-4FA8-8918-FA8017AD90E9}"/>
                </a:ext>
              </a:extLst>
            </p:cNvPr>
            <p:cNvCxnSpPr>
              <a:cxnSpLocks/>
            </p:cNvCxnSpPr>
            <p:nvPr/>
          </p:nvCxnSpPr>
          <p:spPr>
            <a:xfrm>
              <a:off x="6298822" y="1833791"/>
              <a:ext cx="31934" cy="4353579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0805A1-3512-46E0-A0BF-3C9CB1EB375E}"/>
                </a:ext>
              </a:extLst>
            </p:cNvPr>
            <p:cNvSpPr/>
            <p:nvPr/>
          </p:nvSpPr>
          <p:spPr>
            <a:xfrm>
              <a:off x="6228607" y="2127776"/>
              <a:ext cx="153524" cy="5588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8BE4D49-63F4-4324-9261-6B0F80700D6A}"/>
                </a:ext>
              </a:extLst>
            </p:cNvPr>
            <p:cNvSpPr/>
            <p:nvPr/>
          </p:nvSpPr>
          <p:spPr>
            <a:xfrm>
              <a:off x="6219475" y="2830668"/>
              <a:ext cx="147935" cy="11683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3352247-154D-4D73-8F06-17C347AA9099}"/>
                </a:ext>
              </a:extLst>
            </p:cNvPr>
            <p:cNvSpPr/>
            <p:nvPr/>
          </p:nvSpPr>
          <p:spPr>
            <a:xfrm>
              <a:off x="6245449" y="4974634"/>
              <a:ext cx="152023" cy="6531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185F7F7-87C8-4DC0-AF6F-CB7697A4DD21}"/>
              </a:ext>
            </a:extLst>
          </p:cNvPr>
          <p:cNvGrpSpPr/>
          <p:nvPr/>
        </p:nvGrpSpPr>
        <p:grpSpPr>
          <a:xfrm>
            <a:off x="5986535" y="2593847"/>
            <a:ext cx="2515008" cy="484527"/>
            <a:chOff x="6372868" y="2205940"/>
            <a:chExt cx="2515008" cy="186641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E88C396-6B97-4E61-9F34-B6BBA0574F4A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85" name="연결선: 꺾임 84">
                <a:extLst>
                  <a:ext uri="{FF2B5EF4-FFF2-40B4-BE49-F238E27FC236}">
                    <a16:creationId xmlns:a16="http://schemas.microsoft.com/office/drawing/2014/main" id="{1BCFAFB2-BD87-40D6-BAE4-D67CB6C2F68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B8357FAB-97F6-4273-B456-6750A90C85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694CB7-9780-415A-9F99-A26F4A86D8A8}"/>
                </a:ext>
              </a:extLst>
            </p:cNvPr>
            <p:cNvSpPr txBox="1"/>
            <p:nvPr/>
          </p:nvSpPr>
          <p:spPr>
            <a:xfrm>
              <a:off x="6649272" y="2226602"/>
              <a:ext cx="2238604" cy="165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현관 내외 노인 활동 분석 </a:t>
              </a:r>
              <a:endParaRPr lang="en-US" altLang="ko-KR" sz="1100" dirty="0"/>
            </a:p>
            <a:p>
              <a:r>
                <a:rPr lang="ko-KR" altLang="en-US" sz="1100" dirty="0"/>
                <a:t>외출 가능성 판단 </a:t>
              </a:r>
            </a:p>
          </p:txBody>
        </p:sp>
      </p:grp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D1688C4-07FF-4613-81C8-5FA7DC975C25}"/>
              </a:ext>
            </a:extLst>
          </p:cNvPr>
          <p:cNvCxnSpPr>
            <a:cxnSpLocks/>
          </p:cNvCxnSpPr>
          <p:nvPr/>
        </p:nvCxnSpPr>
        <p:spPr>
          <a:xfrm flipH="1">
            <a:off x="4146401" y="3817807"/>
            <a:ext cx="1698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49A9729-7E6F-4C55-AA3F-3CA8CCC0F2AD}"/>
              </a:ext>
            </a:extLst>
          </p:cNvPr>
          <p:cNvSpPr txBox="1"/>
          <p:nvPr/>
        </p:nvSpPr>
        <p:spPr>
          <a:xfrm flipH="1">
            <a:off x="4236940" y="3421008"/>
            <a:ext cx="15310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/>
              <a:t>외출 판단 결과 </a:t>
            </a:r>
            <a:r>
              <a:rPr lang="en-US" altLang="ko-KR" sz="1100" dirty="0"/>
              <a:t>date </a:t>
            </a:r>
            <a:r>
              <a:rPr lang="ko-KR" altLang="en-US" sz="1100" dirty="0"/>
              <a:t>전송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4649733-7EBC-44B8-A2AA-9A4506789A82}"/>
              </a:ext>
            </a:extLst>
          </p:cNvPr>
          <p:cNvGrpSpPr/>
          <p:nvPr/>
        </p:nvGrpSpPr>
        <p:grpSpPr>
          <a:xfrm>
            <a:off x="2385156" y="3621278"/>
            <a:ext cx="1631144" cy="261610"/>
            <a:chOff x="1111298" y="3068960"/>
            <a:chExt cx="1631144" cy="26161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CCB7193-6CD0-4F81-AE6C-9A0DF1101504}"/>
                </a:ext>
              </a:extLst>
            </p:cNvPr>
            <p:cNvSpPr txBox="1"/>
            <p:nvPr/>
          </p:nvSpPr>
          <p:spPr>
            <a:xfrm flipH="1">
              <a:off x="1187624" y="3068960"/>
              <a:ext cx="15310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/>
                <a:t>외출 상황 알람</a:t>
              </a: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D509865D-969E-42DC-B041-534FE1EC4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1298" y="3284984"/>
              <a:ext cx="1631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21B10F7-575C-4505-93E3-7DF07ADBA297}"/>
              </a:ext>
            </a:extLst>
          </p:cNvPr>
          <p:cNvSpPr/>
          <p:nvPr/>
        </p:nvSpPr>
        <p:spPr>
          <a:xfrm>
            <a:off x="3995148" y="3758303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6379917-8434-4EF1-A7EA-EC595F410770}"/>
              </a:ext>
            </a:extLst>
          </p:cNvPr>
          <p:cNvSpPr/>
          <p:nvPr/>
        </p:nvSpPr>
        <p:spPr>
          <a:xfrm>
            <a:off x="2280201" y="3764630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AE38E741-6013-42B8-8098-15C58462807C}"/>
              </a:ext>
            </a:extLst>
          </p:cNvPr>
          <p:cNvCxnSpPr>
            <a:cxnSpLocks/>
            <a:stCxn id="77" idx="3"/>
            <a:endCxn id="79" idx="3"/>
          </p:cNvCxnSpPr>
          <p:nvPr/>
        </p:nvCxnSpPr>
        <p:spPr>
          <a:xfrm>
            <a:off x="5984038" y="3361304"/>
            <a:ext cx="30062" cy="1886340"/>
          </a:xfrm>
          <a:prstGeom prst="bentConnector3">
            <a:avLst>
              <a:gd name="adj1" fmla="val 860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213D14C-2D27-429F-BCF9-910D4CCD9D65}"/>
              </a:ext>
            </a:extLst>
          </p:cNvPr>
          <p:cNvSpPr txBox="1"/>
          <p:nvPr/>
        </p:nvSpPr>
        <p:spPr>
          <a:xfrm>
            <a:off x="5991877" y="5258677"/>
            <a:ext cx="2238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카메라</a:t>
            </a:r>
            <a:r>
              <a:rPr lang="en-US" altLang="ko-KR" sz="1100" dirty="0"/>
              <a:t>Ⅱ</a:t>
            </a:r>
            <a:r>
              <a:rPr lang="ko-KR" altLang="en-US" sz="1100" dirty="0"/>
              <a:t>작동</a:t>
            </a:r>
            <a:r>
              <a:rPr lang="en-US" altLang="ko-KR" sz="1100" dirty="0"/>
              <a:t>(</a:t>
            </a:r>
            <a:r>
              <a:rPr lang="ko-KR" altLang="en-US" sz="1100" dirty="0"/>
              <a:t>영상촬영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E7C2AFA-49A5-4CE2-899F-92CA2397E874}"/>
              </a:ext>
            </a:extLst>
          </p:cNvPr>
          <p:cNvGrpSpPr/>
          <p:nvPr/>
        </p:nvGrpSpPr>
        <p:grpSpPr>
          <a:xfrm>
            <a:off x="2449300" y="5058042"/>
            <a:ext cx="1631144" cy="430887"/>
            <a:chOff x="1111298" y="3068960"/>
            <a:chExt cx="1631144" cy="430887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875AB49-8573-43A3-B100-95314FACC303}"/>
                </a:ext>
              </a:extLst>
            </p:cNvPr>
            <p:cNvSpPr txBox="1"/>
            <p:nvPr/>
          </p:nvSpPr>
          <p:spPr>
            <a:xfrm flipH="1">
              <a:off x="1187624" y="3068960"/>
              <a:ext cx="15310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/>
                <a:t>유사시 </a:t>
              </a:r>
              <a:endParaRPr lang="en-US" altLang="ko-KR" sz="1100" dirty="0"/>
            </a:p>
            <a:p>
              <a:pPr algn="r"/>
              <a:r>
                <a:rPr lang="ko-KR" altLang="en-US" sz="1100" dirty="0"/>
                <a:t>영상 </a:t>
              </a:r>
              <a:r>
                <a:rPr lang="en-US" altLang="ko-KR" sz="1100" dirty="0"/>
                <a:t>date </a:t>
              </a:r>
              <a:r>
                <a:rPr lang="ko-KR" altLang="en-US" sz="1100" dirty="0"/>
                <a:t>제공</a:t>
              </a:r>
            </a:p>
          </p:txBody>
        </p: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F0361FBA-C4F8-40A9-A987-62C616413C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1298" y="3284984"/>
              <a:ext cx="1631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E25977-CE8C-4FA3-8482-064884D2B02B}"/>
              </a:ext>
            </a:extLst>
          </p:cNvPr>
          <p:cNvGrpSpPr/>
          <p:nvPr/>
        </p:nvGrpSpPr>
        <p:grpSpPr>
          <a:xfrm>
            <a:off x="4202532" y="5058042"/>
            <a:ext cx="1631144" cy="430887"/>
            <a:chOff x="1111298" y="3068960"/>
            <a:chExt cx="1631144" cy="430887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B5F38A5-708A-45FB-A94D-A13E117B1BB6}"/>
                </a:ext>
              </a:extLst>
            </p:cNvPr>
            <p:cNvSpPr txBox="1"/>
            <p:nvPr/>
          </p:nvSpPr>
          <p:spPr>
            <a:xfrm flipH="1">
              <a:off x="1187624" y="3068960"/>
              <a:ext cx="153101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/>
                <a:t>유사시 영상 </a:t>
              </a:r>
              <a:endParaRPr lang="en-US" altLang="ko-KR" sz="1100" dirty="0"/>
            </a:p>
            <a:p>
              <a:pPr algn="r"/>
              <a:r>
                <a:rPr lang="en-US" altLang="ko-KR" sz="1100" dirty="0"/>
                <a:t>date</a:t>
              </a:r>
              <a:r>
                <a:rPr lang="ko-KR" altLang="en-US" sz="1100" dirty="0"/>
                <a:t> 전송</a:t>
              </a:r>
            </a:p>
          </p:txBody>
        </p: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F5440B6A-7EF0-48E7-BC2A-11199F22A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1298" y="3284984"/>
              <a:ext cx="1631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3594018-06C7-42FC-BCEE-5E468AE0487E}"/>
              </a:ext>
            </a:extLst>
          </p:cNvPr>
          <p:cNvGrpSpPr/>
          <p:nvPr/>
        </p:nvGrpSpPr>
        <p:grpSpPr>
          <a:xfrm>
            <a:off x="2415035" y="2492896"/>
            <a:ext cx="2138844" cy="430887"/>
            <a:chOff x="1043608" y="2579105"/>
            <a:chExt cx="2315544" cy="378201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E663529-B3AF-4E25-8999-E5768A725EFC}"/>
                </a:ext>
              </a:extLst>
            </p:cNvPr>
            <p:cNvSpPr txBox="1"/>
            <p:nvPr/>
          </p:nvSpPr>
          <p:spPr>
            <a:xfrm>
              <a:off x="1120548" y="2579105"/>
              <a:ext cx="2238604" cy="378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외출 허용 시간 </a:t>
              </a:r>
              <a:endParaRPr lang="en-US" altLang="ko-KR" sz="1100" dirty="0"/>
            </a:p>
            <a:p>
              <a:r>
                <a:rPr lang="en-US" altLang="ko-KR" sz="1100" dirty="0"/>
                <a:t>date </a:t>
              </a:r>
              <a:r>
                <a:rPr lang="ko-KR" altLang="en-US" sz="1100" dirty="0"/>
                <a:t>전송</a:t>
              </a:r>
            </a:p>
          </p:txBody>
        </p: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D639A78B-0B38-4E99-A7C9-3CEE5E755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2924944"/>
              <a:ext cx="1728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4D1B14-BA18-459A-88B4-F1B3A05B1104}"/>
              </a:ext>
            </a:extLst>
          </p:cNvPr>
          <p:cNvSpPr/>
          <p:nvPr/>
        </p:nvSpPr>
        <p:spPr>
          <a:xfrm>
            <a:off x="2323224" y="2768417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267497-B1B8-4E30-B346-A51A1999D102}"/>
              </a:ext>
            </a:extLst>
          </p:cNvPr>
          <p:cNvSpPr/>
          <p:nvPr/>
        </p:nvSpPr>
        <p:spPr>
          <a:xfrm>
            <a:off x="2289316" y="2033224"/>
            <a:ext cx="175952" cy="4767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39D9CAF-75B1-463A-A73B-AF8F58AB0E38}"/>
              </a:ext>
            </a:extLst>
          </p:cNvPr>
          <p:cNvGrpSpPr/>
          <p:nvPr/>
        </p:nvGrpSpPr>
        <p:grpSpPr>
          <a:xfrm flipH="1">
            <a:off x="1988748" y="2128569"/>
            <a:ext cx="285498" cy="131173"/>
            <a:chOff x="6374734" y="2267495"/>
            <a:chExt cx="644502" cy="267062"/>
          </a:xfrm>
        </p:grpSpPr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EE36AC58-244C-41D8-AB67-4ED684FE17B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74734" y="2276748"/>
              <a:ext cx="638865" cy="257809"/>
            </a:xfrm>
            <a:prstGeom prst="bentConnector3">
              <a:avLst>
                <a:gd name="adj1" fmla="val -124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517AB02-9A73-405B-88B6-9698F2204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204" y="2267495"/>
              <a:ext cx="611032" cy="9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3D8E1FF-8004-44CE-B6D5-26228558F7BE}"/>
              </a:ext>
            </a:extLst>
          </p:cNvPr>
          <p:cNvGrpSpPr/>
          <p:nvPr/>
        </p:nvGrpSpPr>
        <p:grpSpPr>
          <a:xfrm flipH="1">
            <a:off x="1962696" y="2385622"/>
            <a:ext cx="347880" cy="430887"/>
            <a:chOff x="6374734" y="2267495"/>
            <a:chExt cx="644502" cy="267062"/>
          </a:xfrm>
        </p:grpSpPr>
        <p:cxnSp>
          <p:nvCxnSpPr>
            <p:cNvPr id="128" name="연결선: 꺾임 127">
              <a:extLst>
                <a:ext uri="{FF2B5EF4-FFF2-40B4-BE49-F238E27FC236}">
                  <a16:creationId xmlns:a16="http://schemas.microsoft.com/office/drawing/2014/main" id="{25EA58B8-91BC-45A0-8D1F-21C4B63C161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74734" y="2276748"/>
              <a:ext cx="638865" cy="257809"/>
            </a:xfrm>
            <a:prstGeom prst="bentConnector3">
              <a:avLst>
                <a:gd name="adj1" fmla="val -124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6ABD5F6D-0485-4B9A-9E4E-A23B78815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8204" y="2267495"/>
              <a:ext cx="611032" cy="9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019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94C2C-8F04-4599-88D0-7DDC75CDE298}"/>
              </a:ext>
            </a:extLst>
          </p:cNvPr>
          <p:cNvSpPr txBox="1"/>
          <p:nvPr/>
        </p:nvSpPr>
        <p:spPr>
          <a:xfrm>
            <a:off x="268470" y="1317032"/>
            <a:ext cx="8180092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치매 환자 배경 분석과 </a:t>
            </a:r>
            <a:r>
              <a:rPr lang="en-US" altLang="ko-KR" sz="1400" b="1" dirty="0"/>
              <a:t>IoT </a:t>
            </a:r>
            <a:r>
              <a:rPr lang="ko-KR" altLang="en-US" sz="1400" b="1" dirty="0"/>
              <a:t>기기의 필요성 조사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대한 치매 학회의 자료에 따르면 대한민국 전체 치매 환자 중 </a:t>
            </a:r>
            <a:r>
              <a:rPr lang="en-US" altLang="ko-KR" sz="1400" dirty="0"/>
              <a:t>41.4%</a:t>
            </a:r>
            <a:r>
              <a:rPr lang="ko-KR" altLang="en-US" sz="1400" dirty="0"/>
              <a:t>가 홀로 거주하고 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그 중 절반 이상이 요양시설 지원을 받을 수 없는 요양등급 </a:t>
            </a:r>
            <a:r>
              <a:rPr lang="en-US" altLang="ko-KR" sz="1400" dirty="0"/>
              <a:t>5</a:t>
            </a:r>
            <a:r>
              <a:rPr lang="ko-KR" altLang="en-US" sz="1400" dirty="0"/>
              <a:t>등급의 치매 환자이며</a:t>
            </a:r>
            <a:r>
              <a:rPr lang="en-US" altLang="ko-KR" sz="1400" dirty="0"/>
              <a:t>, </a:t>
            </a:r>
            <a:r>
              <a:rPr lang="ko-KR" altLang="en-US" sz="1400" dirty="0"/>
              <a:t>사비로</a:t>
            </a:r>
            <a:endParaRPr lang="en-US" altLang="ko-KR" sz="1400" dirty="0"/>
          </a:p>
          <a:p>
            <a:r>
              <a:rPr lang="ko-KR" altLang="en-US" sz="1400" dirty="0"/>
              <a:t>   요양시설 비용을 부담할 수 없는 취약 계층인 것으로 파악된다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경증 치매 환자의 경우</a:t>
            </a:r>
            <a:r>
              <a:rPr lang="en-US" altLang="ko-KR" sz="1400" dirty="0"/>
              <a:t>, </a:t>
            </a:r>
            <a:r>
              <a:rPr lang="ko-KR" altLang="en-US" sz="1400" dirty="0"/>
              <a:t>흔히 복약</a:t>
            </a:r>
            <a:r>
              <a:rPr lang="en-US" altLang="ko-KR" sz="1400" dirty="0"/>
              <a:t>, </a:t>
            </a:r>
            <a:r>
              <a:rPr lang="ko-KR" altLang="en-US" sz="1400" dirty="0"/>
              <a:t>식사 사실을 잊는 등의 증상이 나타난다</a:t>
            </a:r>
            <a:r>
              <a:rPr lang="en-US" altLang="ko-KR" sz="1400" dirty="0"/>
              <a:t>. </a:t>
            </a:r>
            <a:r>
              <a:rPr lang="ko-KR" altLang="en-US" sz="1400" dirty="0"/>
              <a:t>독거 치매노인은 </a:t>
            </a:r>
            <a:endParaRPr lang="en-US" altLang="ko-KR" sz="1400" dirty="0"/>
          </a:p>
          <a:p>
            <a:r>
              <a:rPr lang="ko-KR" altLang="en-US" sz="1400" dirty="0"/>
              <a:t>   주 </a:t>
            </a:r>
            <a:r>
              <a:rPr lang="en-US" altLang="ko-KR" sz="1400" dirty="0"/>
              <a:t>3</a:t>
            </a:r>
            <a:r>
              <a:rPr lang="ko-KR" altLang="en-US" sz="1400" dirty="0"/>
              <a:t>시간 방문하는 요양보호사와 치매안심센터 외에 생활을 챙길 수 있는 고정적인 보호자가 없어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이러한 증상에 더욱 어려움을 겪고 있다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- 1</a:t>
            </a:r>
            <a:r>
              <a:rPr lang="ko-KR" altLang="en-US" sz="1400" dirty="0"/>
              <a:t>인 가구 증가</a:t>
            </a:r>
            <a:r>
              <a:rPr lang="en-US" altLang="ko-KR" sz="1400" dirty="0"/>
              <a:t>, </a:t>
            </a:r>
            <a:r>
              <a:rPr lang="ko-KR" altLang="en-US" sz="1400" dirty="0"/>
              <a:t>저출산</a:t>
            </a:r>
            <a:r>
              <a:rPr lang="en-US" altLang="ko-KR" sz="1400" dirty="0"/>
              <a:t>·</a:t>
            </a:r>
            <a:r>
              <a:rPr lang="ko-KR" altLang="en-US" sz="1400" dirty="0"/>
              <a:t>고령화</a:t>
            </a:r>
            <a:r>
              <a:rPr lang="en-US" altLang="ko-KR" sz="1400" dirty="0"/>
              <a:t>, </a:t>
            </a:r>
            <a:r>
              <a:rPr lang="ko-KR" altLang="en-US" sz="1400" dirty="0"/>
              <a:t>가족 해체 등의 사회 변화로 사회적 관계망이 약화되면서 고독사</a:t>
            </a:r>
            <a:endParaRPr lang="en-US" altLang="ko-KR" sz="1400" dirty="0"/>
          </a:p>
          <a:p>
            <a:r>
              <a:rPr lang="ko-KR" altLang="en-US" sz="1400" dirty="0"/>
              <a:t>   문제의 심각성이 증대되고 있다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52A75-598A-41C8-AF08-061E1CB4CBC5}"/>
              </a:ext>
            </a:extLst>
          </p:cNvPr>
          <p:cNvSpPr txBox="1"/>
          <p:nvPr/>
        </p:nvSpPr>
        <p:spPr>
          <a:xfrm>
            <a:off x="268470" y="3467283"/>
            <a:ext cx="8208912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/>
              <a:t>[IoT </a:t>
            </a:r>
            <a:r>
              <a:rPr lang="ko-KR" altLang="en-US" sz="1400" b="1" dirty="0"/>
              <a:t>기술 도입 현황</a:t>
            </a:r>
            <a:r>
              <a:rPr lang="en-US" altLang="ko-KR" sz="1400" b="1" dirty="0"/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400" dirty="0"/>
              <a:t> 사물인터넷 </a:t>
            </a:r>
            <a:r>
              <a:rPr lang="en-US" altLang="ko-KR" sz="1400" dirty="0"/>
              <a:t>IoT</a:t>
            </a:r>
            <a:r>
              <a:rPr lang="ko-KR" altLang="en-US" sz="1400" dirty="0"/>
              <a:t>은 </a:t>
            </a:r>
            <a:r>
              <a:rPr lang="en-US" altLang="ko-KR" sz="1400" dirty="0"/>
              <a:t>4</a:t>
            </a:r>
            <a:r>
              <a:rPr lang="ko-KR" altLang="en-US" sz="1400" dirty="0"/>
              <a:t>차 산업혁명의 핵심 요소 중 하나로</a:t>
            </a:r>
            <a:r>
              <a:rPr lang="en-US" altLang="ko-KR" sz="1400" dirty="0"/>
              <a:t>, </a:t>
            </a:r>
            <a:r>
              <a:rPr lang="ko-KR" altLang="en-US" sz="1400" dirty="0"/>
              <a:t>점차 사용 범위가 넓어지고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사물인터넷은 ‘사람</a:t>
            </a:r>
            <a:r>
              <a:rPr lang="en-US" altLang="ko-KR" sz="1400" dirty="0"/>
              <a:t>, </a:t>
            </a:r>
            <a:r>
              <a:rPr lang="ko-KR" altLang="en-US" sz="1400" dirty="0"/>
              <a:t>사물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등 모든 장치가 유무선 인터넷 네트워크로 연결돼 정보를 생성하여 자동 전달</a:t>
            </a:r>
            <a:r>
              <a:rPr lang="en-US" altLang="ko-KR" sz="1400" dirty="0"/>
              <a:t>·</a:t>
            </a:r>
            <a:r>
              <a:rPr lang="ko-KR" altLang="en-US" sz="1400" dirty="0"/>
              <a:t>수집됨에 따라 이를 분석해 활용하는 일련의 모든 것이다</a:t>
            </a:r>
            <a:r>
              <a:rPr lang="en-US" altLang="ko-KR" sz="1400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altLang="ko-KR" sz="1400" dirty="0"/>
              <a:t> </a:t>
            </a:r>
            <a:r>
              <a:rPr lang="ko-KR" altLang="en-US" sz="1400" dirty="0"/>
              <a:t>사물인터넷의 구성 요소 중 정보를 생성</a:t>
            </a:r>
            <a:r>
              <a:rPr lang="en-US" altLang="ko-KR" sz="1400" dirty="0"/>
              <a:t>·</a:t>
            </a:r>
            <a:r>
              <a:rPr lang="ko-KR" altLang="en-US" sz="1400" dirty="0"/>
              <a:t>수집하는 센싱</a:t>
            </a:r>
            <a:r>
              <a:rPr lang="en-US" altLang="ko-KR" sz="1400" dirty="0"/>
              <a:t>(Sensing) </a:t>
            </a:r>
            <a:r>
              <a:rPr lang="ko-KR" altLang="en-US" sz="1400" dirty="0"/>
              <a:t>기술은 엄청난 발전을 하고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센서 형태가 다양화</a:t>
            </a:r>
            <a:r>
              <a:rPr lang="en-US" altLang="ko-KR" sz="1400" dirty="0"/>
              <a:t>, </a:t>
            </a:r>
            <a:r>
              <a:rPr lang="ko-KR" altLang="en-US" sz="1400" dirty="0"/>
              <a:t>극소형화</a:t>
            </a:r>
            <a:r>
              <a:rPr lang="en-US" altLang="ko-KR" sz="1400" dirty="0"/>
              <a:t>, </a:t>
            </a:r>
            <a:r>
              <a:rPr lang="ko-KR" altLang="en-US" sz="1400" dirty="0"/>
              <a:t>저전력화</a:t>
            </a:r>
            <a:r>
              <a:rPr lang="en-US" altLang="ko-KR" sz="1400" dirty="0"/>
              <a:t>, </a:t>
            </a:r>
            <a:r>
              <a:rPr lang="ko-KR" altLang="en-US" sz="1400" dirty="0"/>
              <a:t>고정밀화 되고 있다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400" dirty="0"/>
              <a:t> </a:t>
            </a:r>
            <a:r>
              <a:rPr lang="ko-KR" altLang="en-US" sz="1400" dirty="0"/>
              <a:t>공공 부문에서 사물인터넷 적용이 두드러진 분야로는 사람이 접근하기 힘든 시설의 안전</a:t>
            </a:r>
            <a:r>
              <a:rPr lang="en-US" altLang="ko-KR" sz="1400" dirty="0"/>
              <a:t>, </a:t>
            </a:r>
            <a:r>
              <a:rPr lang="ko-KR" altLang="en-US" sz="1400" dirty="0"/>
              <a:t>재난안전 등의 공공 안전과 환경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가스락</a:t>
            </a:r>
            <a:r>
              <a:rPr lang="en-US" altLang="ko-KR" sz="1400" dirty="0"/>
              <a:t>· </a:t>
            </a:r>
            <a:r>
              <a:rPr lang="ko-KR" altLang="en-US" sz="1400" dirty="0" err="1"/>
              <a:t>도어락</a:t>
            </a:r>
            <a:r>
              <a:rPr lang="ko-KR" altLang="en-US" sz="1400" dirty="0"/>
              <a:t> 등의 가정 내 안전</a:t>
            </a:r>
            <a:r>
              <a:rPr lang="en-US" altLang="ko-KR" sz="1400" dirty="0"/>
              <a:t>, </a:t>
            </a:r>
            <a:r>
              <a:rPr lang="ko-KR" altLang="en-US" sz="1400" dirty="0"/>
              <a:t>치매 노인 위치 추적</a:t>
            </a:r>
            <a:r>
              <a:rPr lang="en-US" altLang="ko-KR" sz="1400" dirty="0"/>
              <a:t>, </a:t>
            </a:r>
            <a:r>
              <a:rPr lang="ko-KR" altLang="en-US" sz="1400" dirty="0"/>
              <a:t>어린이 등 하교 안심서비스 등의 생활 안전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스마트시티 관련 영역 등이 많다</a:t>
            </a:r>
            <a:r>
              <a:rPr lang="en-US" altLang="ko-KR" sz="140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400" dirty="0"/>
              <a:t> </a:t>
            </a:r>
            <a:r>
              <a:rPr lang="ko-KR" altLang="en-US" sz="1400" dirty="0"/>
              <a:t>복지 부문에서도 사물인터넷을 적용한 실증 사례가 조금씩 늘고 있는 추세이다</a:t>
            </a:r>
            <a:r>
              <a:rPr lang="en-US" altLang="ko-KR" sz="1400" dirty="0"/>
              <a:t>. </a:t>
            </a:r>
            <a:r>
              <a:rPr lang="ko-KR" altLang="en-US" sz="1400" dirty="0"/>
              <a:t>최근 들어 지역 주민의 복지서비스 개선을 위해 지자체가 자체적으로 시범 사업을 하는 사례는 늘고 있다</a:t>
            </a:r>
            <a:r>
              <a:rPr lang="en-US" altLang="ko-KR" sz="1400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서울시의 ‘북촌 스마트 시티 솔루션’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성남시의 ‘공중화장실 사물인터넷 응급 비상벨’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안양시의 ‘안전귀가 앱’</a:t>
            </a:r>
            <a:r>
              <a:rPr lang="en-US" altLang="ko-KR" sz="1400" dirty="0"/>
              <a:t>, </a:t>
            </a:r>
            <a:r>
              <a:rPr lang="ko-KR" altLang="en-US" sz="1400" dirty="0"/>
              <a:t>서울 강남구의 ‘시각장애인 사물인터넷 무장애길’ 등 지자체 단독 실증사업 등이 그 예이다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9538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1A557-59BB-4B15-BC41-31B5D4A9FCAD}"/>
              </a:ext>
            </a:extLst>
          </p:cNvPr>
          <p:cNvSpPr txBox="1"/>
          <p:nvPr/>
        </p:nvSpPr>
        <p:spPr>
          <a:xfrm>
            <a:off x="5842328" y="1556792"/>
            <a:ext cx="1152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Main Device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3DA37-182F-4D33-9E1A-323576221C71}"/>
              </a:ext>
            </a:extLst>
          </p:cNvPr>
          <p:cNvSpPr txBox="1"/>
          <p:nvPr/>
        </p:nvSpPr>
        <p:spPr>
          <a:xfrm>
            <a:off x="3961902" y="1556792"/>
            <a:ext cx="129614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Sever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87F90-AA1A-448B-9CF8-87971A18EE11}"/>
              </a:ext>
            </a:extLst>
          </p:cNvPr>
          <p:cNvSpPr txBox="1"/>
          <p:nvPr/>
        </p:nvSpPr>
        <p:spPr>
          <a:xfrm>
            <a:off x="2313936" y="1556792"/>
            <a:ext cx="1152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App(setup)</a:t>
            </a:r>
            <a:endParaRPr lang="ko-KR" altLang="en-US" sz="1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825E2B-3FD9-40D2-8B76-63845D2F184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890000" y="1833791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7C8CCA5-1CEC-4325-9A8D-5C3CFAF2F3D3}"/>
              </a:ext>
            </a:extLst>
          </p:cNvPr>
          <p:cNvCxnSpPr>
            <a:cxnSpLocks/>
          </p:cNvCxnSpPr>
          <p:nvPr/>
        </p:nvCxnSpPr>
        <p:spPr>
          <a:xfrm>
            <a:off x="4608261" y="1817441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EF43A2-EE9C-4338-85BB-E00FE742D2F1}"/>
              </a:ext>
            </a:extLst>
          </p:cNvPr>
          <p:cNvCxnSpPr>
            <a:cxnSpLocks/>
          </p:cNvCxnSpPr>
          <p:nvPr/>
        </p:nvCxnSpPr>
        <p:spPr>
          <a:xfrm>
            <a:off x="6418392" y="1844824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D305554-1B19-42C0-B6FC-ED003808FA00}"/>
              </a:ext>
            </a:extLst>
          </p:cNvPr>
          <p:cNvGrpSpPr/>
          <p:nvPr/>
        </p:nvGrpSpPr>
        <p:grpSpPr>
          <a:xfrm>
            <a:off x="2811636" y="2014471"/>
            <a:ext cx="2238604" cy="246221"/>
            <a:chOff x="1037252" y="2691193"/>
            <a:chExt cx="2238604" cy="24622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3DD0F7-6009-4B8B-99E7-8BE6F1815847}"/>
                </a:ext>
              </a:extLst>
            </p:cNvPr>
            <p:cNvSpPr txBox="1"/>
            <p:nvPr/>
          </p:nvSpPr>
          <p:spPr>
            <a:xfrm>
              <a:off x="1037252" y="2691193"/>
              <a:ext cx="22386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노인 생활패턴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식사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등록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5D88878-2503-4C8A-AEDE-3CC6E99322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2924944"/>
              <a:ext cx="1728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A7C266-F71E-4695-BAA8-041044C9797D}"/>
              </a:ext>
            </a:extLst>
          </p:cNvPr>
          <p:cNvGrpSpPr/>
          <p:nvPr/>
        </p:nvGrpSpPr>
        <p:grpSpPr>
          <a:xfrm>
            <a:off x="4675951" y="2040433"/>
            <a:ext cx="2238604" cy="261610"/>
            <a:chOff x="1037252" y="2691193"/>
            <a:chExt cx="2238604" cy="28945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E82125-C714-451A-93E4-A946C8D43BEF}"/>
                </a:ext>
              </a:extLst>
            </p:cNvPr>
            <p:cNvSpPr txBox="1"/>
            <p:nvPr/>
          </p:nvSpPr>
          <p:spPr>
            <a:xfrm>
              <a:off x="1037252" y="2691193"/>
              <a:ext cx="2238604" cy="289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식사 관련 </a:t>
              </a:r>
              <a:r>
                <a:rPr lang="en-US" altLang="ko-KR" sz="1100" dirty="0"/>
                <a:t>date </a:t>
              </a:r>
              <a:r>
                <a:rPr lang="ko-KR" altLang="en-US" sz="1100" dirty="0"/>
                <a:t>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A4F4520-EF9A-41F6-B189-5CED5263800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2924944"/>
              <a:ext cx="1728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F42902-F873-4EB0-8B93-3E2EDED94CD2}"/>
              </a:ext>
            </a:extLst>
          </p:cNvPr>
          <p:cNvSpPr/>
          <p:nvPr/>
        </p:nvSpPr>
        <p:spPr>
          <a:xfrm>
            <a:off x="4536792" y="2162826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B0A18D-04E0-4C27-B40A-0E6A6F908A9F}"/>
              </a:ext>
            </a:extLst>
          </p:cNvPr>
          <p:cNvSpPr/>
          <p:nvPr/>
        </p:nvSpPr>
        <p:spPr>
          <a:xfrm>
            <a:off x="6376692" y="2162826"/>
            <a:ext cx="158012" cy="308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384524A-2E6C-4DA6-8719-D1F13D00F0BE}"/>
              </a:ext>
            </a:extLst>
          </p:cNvPr>
          <p:cNvGrpSpPr/>
          <p:nvPr/>
        </p:nvGrpSpPr>
        <p:grpSpPr>
          <a:xfrm>
            <a:off x="6520143" y="2183417"/>
            <a:ext cx="2350839" cy="369332"/>
            <a:chOff x="6372868" y="2148503"/>
            <a:chExt cx="2515008" cy="31189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764217F-CE79-4019-BD47-A24EDCB3BED1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FCCE12E0-B34E-4F9E-8039-7B73B470F4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5147FEB-C292-4E28-9976-71034C6930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8900A4-B136-4FD9-807A-250FE277A6A2}"/>
                </a:ext>
              </a:extLst>
            </p:cNvPr>
            <p:cNvSpPr txBox="1"/>
            <p:nvPr/>
          </p:nvSpPr>
          <p:spPr>
            <a:xfrm>
              <a:off x="6649273" y="2148503"/>
              <a:ext cx="2238603" cy="31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지정된 시간에</a:t>
              </a:r>
              <a:endParaRPr lang="en-US" altLang="ko-KR" sz="900" dirty="0"/>
            </a:p>
            <a:p>
              <a:r>
                <a:rPr lang="ko-KR" altLang="en-US" sz="900" dirty="0"/>
                <a:t>식사 알람 스피커 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B3B0B9C-B082-42DE-9150-8D206E5D48C0}"/>
              </a:ext>
            </a:extLst>
          </p:cNvPr>
          <p:cNvGrpSpPr/>
          <p:nvPr/>
        </p:nvGrpSpPr>
        <p:grpSpPr>
          <a:xfrm>
            <a:off x="6527782" y="2640004"/>
            <a:ext cx="2350839" cy="369332"/>
            <a:chOff x="6372868" y="2148503"/>
            <a:chExt cx="2515008" cy="31189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3DA3CFF-AED5-456D-8BC8-5E4F41CF39A0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57" name="연결선: 꺾임 56">
                <a:extLst>
                  <a:ext uri="{FF2B5EF4-FFF2-40B4-BE49-F238E27FC236}">
                    <a16:creationId xmlns:a16="http://schemas.microsoft.com/office/drawing/2014/main" id="{A9512F36-0895-4499-A6EB-5A1CD9F787B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82ECCCE2-F6DE-438D-B3D8-D100302260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D8A14F-EB02-423C-B854-6C1E6930ADA5}"/>
                </a:ext>
              </a:extLst>
            </p:cNvPr>
            <p:cNvSpPr txBox="1"/>
            <p:nvPr/>
          </p:nvSpPr>
          <p:spPr>
            <a:xfrm>
              <a:off x="6649273" y="2148503"/>
              <a:ext cx="2238603" cy="31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식탁 앞에 있음을 감지</a:t>
              </a:r>
              <a:endParaRPr lang="en-US" altLang="ko-KR" sz="900" dirty="0"/>
            </a:p>
            <a:p>
              <a:r>
                <a:rPr lang="en-US" altLang="ko-KR" sz="900" dirty="0"/>
                <a:t>(PIR</a:t>
              </a:r>
              <a:r>
                <a:rPr lang="ko-KR" altLang="en-US" sz="900" dirty="0"/>
                <a:t>센서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14473E-F5CE-49D0-8D6C-9046135431DB}"/>
              </a:ext>
            </a:extLst>
          </p:cNvPr>
          <p:cNvSpPr/>
          <p:nvPr/>
        </p:nvSpPr>
        <p:spPr>
          <a:xfrm>
            <a:off x="6362074" y="2644000"/>
            <a:ext cx="178326" cy="681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55C05E-9EAB-434F-8ECD-ED6091139D0E}"/>
              </a:ext>
            </a:extLst>
          </p:cNvPr>
          <p:cNvGrpSpPr/>
          <p:nvPr/>
        </p:nvGrpSpPr>
        <p:grpSpPr>
          <a:xfrm>
            <a:off x="6541641" y="2940075"/>
            <a:ext cx="2350839" cy="369332"/>
            <a:chOff x="6372868" y="2148503"/>
            <a:chExt cx="2515008" cy="311897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CBEAF3B-0723-4931-B7FA-2E62D6D931DC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8312421D-4109-4101-81D5-2C1BE4FB49E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0B396E9-2415-40C9-89EF-3968145DC0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1322DD2-5327-4279-BBE8-193FB006D5CB}"/>
                </a:ext>
              </a:extLst>
            </p:cNvPr>
            <p:cNvSpPr txBox="1"/>
            <p:nvPr/>
          </p:nvSpPr>
          <p:spPr>
            <a:xfrm>
              <a:off x="6649273" y="2148503"/>
              <a:ext cx="2238603" cy="31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식사소리를 감지</a:t>
              </a:r>
              <a:endParaRPr lang="en-US" altLang="ko-KR" sz="900" dirty="0"/>
            </a:p>
            <a:p>
              <a:r>
                <a:rPr lang="en-US" altLang="ko-KR" sz="900" dirty="0"/>
                <a:t>(</a:t>
              </a:r>
              <a:r>
                <a:rPr lang="ko-KR" altLang="en-US" sz="900" dirty="0"/>
                <a:t>소리센서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063D28-D587-4AEF-9D46-C125CCB3E45F}"/>
              </a:ext>
            </a:extLst>
          </p:cNvPr>
          <p:cNvSpPr/>
          <p:nvPr/>
        </p:nvSpPr>
        <p:spPr>
          <a:xfrm>
            <a:off x="6367090" y="3663348"/>
            <a:ext cx="158012" cy="308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0D15BA8-3C78-4FD2-ACB2-BAA01B37F8E7}"/>
              </a:ext>
            </a:extLst>
          </p:cNvPr>
          <p:cNvGrpSpPr/>
          <p:nvPr/>
        </p:nvGrpSpPr>
        <p:grpSpPr>
          <a:xfrm>
            <a:off x="6534002" y="3277226"/>
            <a:ext cx="2336979" cy="536034"/>
            <a:chOff x="6372868" y="2205940"/>
            <a:chExt cx="2500180" cy="13117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15A628B-FAF7-4064-AE24-6AF50FDA1C5F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70" name="연결선: 꺾임 69">
                <a:extLst>
                  <a:ext uri="{FF2B5EF4-FFF2-40B4-BE49-F238E27FC236}">
                    <a16:creationId xmlns:a16="http://schemas.microsoft.com/office/drawing/2014/main" id="{868B88DF-0AC7-4FD1-BBB0-9287C791E0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C393CCEB-E144-4308-9BBE-460DA5F5CC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6F3B91-EDE0-419C-8189-D6E5E5DC6BEB}"/>
                </a:ext>
              </a:extLst>
            </p:cNvPr>
            <p:cNvSpPr txBox="1"/>
            <p:nvPr/>
          </p:nvSpPr>
          <p:spPr>
            <a:xfrm>
              <a:off x="6634446" y="2248022"/>
              <a:ext cx="2238602" cy="56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식사 유무를 판단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A65AE4-F5ED-48DD-ADDF-EACBCE038961}"/>
              </a:ext>
            </a:extLst>
          </p:cNvPr>
          <p:cNvSpPr/>
          <p:nvPr/>
        </p:nvSpPr>
        <p:spPr>
          <a:xfrm>
            <a:off x="4563099" y="3719161"/>
            <a:ext cx="177287" cy="2462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253DAF-05F1-477E-AC91-67ED25C0CE04}"/>
              </a:ext>
            </a:extLst>
          </p:cNvPr>
          <p:cNvGrpSpPr/>
          <p:nvPr/>
        </p:nvGrpSpPr>
        <p:grpSpPr>
          <a:xfrm>
            <a:off x="4749286" y="3569076"/>
            <a:ext cx="2245170" cy="246221"/>
            <a:chOff x="2902894" y="3569076"/>
            <a:chExt cx="2245170" cy="246221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CED60E9-41C9-4C13-BC2D-299E2B041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2894" y="3813261"/>
              <a:ext cx="1594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A74F0B-9260-428D-9ED6-D1390C459CEE}"/>
                </a:ext>
              </a:extLst>
            </p:cNvPr>
            <p:cNvSpPr txBox="1"/>
            <p:nvPr/>
          </p:nvSpPr>
          <p:spPr>
            <a:xfrm>
              <a:off x="2909460" y="3569076"/>
              <a:ext cx="22386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식사 유무 데이터 전송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751F68-6D9E-44ED-8480-0340DFBD5A3D}"/>
              </a:ext>
            </a:extLst>
          </p:cNvPr>
          <p:cNvGrpSpPr/>
          <p:nvPr/>
        </p:nvGrpSpPr>
        <p:grpSpPr>
          <a:xfrm>
            <a:off x="2982110" y="3597980"/>
            <a:ext cx="2245170" cy="246221"/>
            <a:chOff x="2902894" y="3569076"/>
            <a:chExt cx="2245170" cy="246221"/>
          </a:xfrm>
        </p:grpSpPr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63F34C11-EEC5-4C80-A6C5-0E8DF7BA8C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2894" y="3813261"/>
              <a:ext cx="1594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783305B-9D32-43D7-8DC8-30812F9E9047}"/>
                </a:ext>
              </a:extLst>
            </p:cNvPr>
            <p:cNvSpPr txBox="1"/>
            <p:nvPr/>
          </p:nvSpPr>
          <p:spPr>
            <a:xfrm>
              <a:off x="2909460" y="3569076"/>
              <a:ext cx="22386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식사 유무 표시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C00878-1B9B-4668-A330-D2AED085508C}"/>
              </a:ext>
            </a:extLst>
          </p:cNvPr>
          <p:cNvSpPr/>
          <p:nvPr/>
        </p:nvSpPr>
        <p:spPr>
          <a:xfrm>
            <a:off x="2780064" y="2152145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066C-C901-4B9A-958C-C003E9A15B5D}"/>
              </a:ext>
            </a:extLst>
          </p:cNvPr>
          <p:cNvSpPr/>
          <p:nvPr/>
        </p:nvSpPr>
        <p:spPr>
          <a:xfrm>
            <a:off x="2826964" y="3717606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B7BFD3D-C9CE-49F4-8F21-F53AD0D32754}"/>
              </a:ext>
            </a:extLst>
          </p:cNvPr>
          <p:cNvGrpSpPr/>
          <p:nvPr/>
        </p:nvGrpSpPr>
        <p:grpSpPr>
          <a:xfrm>
            <a:off x="4737043" y="3881285"/>
            <a:ext cx="2240392" cy="536034"/>
            <a:chOff x="6372868" y="2205940"/>
            <a:chExt cx="2396848" cy="131175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68FA223-C980-4427-92AD-460305746EA1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87" name="연결선: 꺾임 86">
                <a:extLst>
                  <a:ext uri="{FF2B5EF4-FFF2-40B4-BE49-F238E27FC236}">
                    <a16:creationId xmlns:a16="http://schemas.microsoft.com/office/drawing/2014/main" id="{F4A9482C-4610-4E5C-90D6-17F2617234F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96EC6D4A-67BE-4B8A-8CBD-817869336F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59BF15-243A-486C-AF45-436A4136DC47}"/>
                </a:ext>
              </a:extLst>
            </p:cNvPr>
            <p:cNvSpPr txBox="1"/>
            <p:nvPr/>
          </p:nvSpPr>
          <p:spPr>
            <a:xfrm>
              <a:off x="6531114" y="2250583"/>
              <a:ext cx="2238602" cy="60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달 기준 누적 데이터 저장 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CA580E-1370-4817-B089-14183896FAA4}"/>
              </a:ext>
            </a:extLst>
          </p:cNvPr>
          <p:cNvSpPr/>
          <p:nvPr/>
        </p:nvSpPr>
        <p:spPr>
          <a:xfrm>
            <a:off x="4600296" y="4331229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95563EF-3589-4476-B108-76716AE915FC}"/>
              </a:ext>
            </a:extLst>
          </p:cNvPr>
          <p:cNvGrpSpPr/>
          <p:nvPr/>
        </p:nvGrpSpPr>
        <p:grpSpPr>
          <a:xfrm>
            <a:off x="2679262" y="4168040"/>
            <a:ext cx="2238604" cy="261614"/>
            <a:chOff x="2599264" y="3551647"/>
            <a:chExt cx="2238604" cy="261614"/>
          </a:xfrm>
        </p:grpSpPr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01A98A7F-E9FE-4C62-AD45-1D74C56A1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2894" y="3813261"/>
              <a:ext cx="1594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97FC9C9-6113-48F5-9C75-0B6033CA6453}"/>
                </a:ext>
              </a:extLst>
            </p:cNvPr>
            <p:cNvSpPr txBox="1"/>
            <p:nvPr/>
          </p:nvSpPr>
          <p:spPr>
            <a:xfrm>
              <a:off x="2599264" y="3551647"/>
              <a:ext cx="22386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한 </a:t>
              </a:r>
              <a:r>
                <a:rPr lang="ko-KR" altLang="en-US" sz="1000" dirty="0" err="1"/>
                <a:t>달동안의</a:t>
              </a:r>
              <a:r>
                <a:rPr lang="ko-KR" altLang="en-US" sz="1000" dirty="0"/>
                <a:t> 식사 상태 표시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45BCB7-F27F-4C82-96B2-6040EDC270CC}"/>
              </a:ext>
            </a:extLst>
          </p:cNvPr>
          <p:cNvSpPr/>
          <p:nvPr/>
        </p:nvSpPr>
        <p:spPr>
          <a:xfrm>
            <a:off x="2817992" y="4299781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817A5-CDBC-494A-A5BC-AFFFB843BB22}"/>
              </a:ext>
            </a:extLst>
          </p:cNvPr>
          <p:cNvSpPr txBox="1"/>
          <p:nvPr/>
        </p:nvSpPr>
        <p:spPr>
          <a:xfrm>
            <a:off x="2743332" y="1176666"/>
            <a:ext cx="3927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000" dirty="0"/>
              <a:t>&lt;</a:t>
            </a:r>
            <a:r>
              <a:rPr lang="ko-KR" altLang="en-US" sz="1000" dirty="0"/>
              <a:t>치매노인 식사지도와 관리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62700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1A557-59BB-4B15-BC41-31B5D4A9FCAD}"/>
              </a:ext>
            </a:extLst>
          </p:cNvPr>
          <p:cNvSpPr txBox="1"/>
          <p:nvPr/>
        </p:nvSpPr>
        <p:spPr>
          <a:xfrm>
            <a:off x="5443736" y="1566199"/>
            <a:ext cx="1152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Main Device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3DA37-182F-4D33-9E1A-323576221C71}"/>
              </a:ext>
            </a:extLst>
          </p:cNvPr>
          <p:cNvSpPr txBox="1"/>
          <p:nvPr/>
        </p:nvSpPr>
        <p:spPr>
          <a:xfrm>
            <a:off x="3563310" y="1566199"/>
            <a:ext cx="129614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Sever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87F90-AA1A-448B-9CF8-87971A18EE11}"/>
              </a:ext>
            </a:extLst>
          </p:cNvPr>
          <p:cNvSpPr txBox="1"/>
          <p:nvPr/>
        </p:nvSpPr>
        <p:spPr>
          <a:xfrm>
            <a:off x="1915344" y="1566199"/>
            <a:ext cx="115212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App(setup)</a:t>
            </a:r>
            <a:endParaRPr lang="ko-KR" altLang="en-US" sz="12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825E2B-3FD9-40D2-8B76-63845D2F1844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491408" y="1843198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7C8CCA5-1CEC-4325-9A8D-5C3CFAF2F3D3}"/>
              </a:ext>
            </a:extLst>
          </p:cNvPr>
          <p:cNvCxnSpPr>
            <a:cxnSpLocks/>
          </p:cNvCxnSpPr>
          <p:nvPr/>
        </p:nvCxnSpPr>
        <p:spPr>
          <a:xfrm>
            <a:off x="4209669" y="1826848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EF43A2-EE9C-4338-85BB-E00FE742D2F1}"/>
              </a:ext>
            </a:extLst>
          </p:cNvPr>
          <p:cNvCxnSpPr>
            <a:cxnSpLocks/>
          </p:cNvCxnSpPr>
          <p:nvPr/>
        </p:nvCxnSpPr>
        <p:spPr>
          <a:xfrm>
            <a:off x="6019800" y="1854231"/>
            <a:ext cx="67690" cy="434254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D305554-1B19-42C0-B6FC-ED003808FA00}"/>
              </a:ext>
            </a:extLst>
          </p:cNvPr>
          <p:cNvGrpSpPr/>
          <p:nvPr/>
        </p:nvGrpSpPr>
        <p:grpSpPr>
          <a:xfrm>
            <a:off x="2413044" y="2023878"/>
            <a:ext cx="2238604" cy="246221"/>
            <a:chOff x="1037252" y="2691193"/>
            <a:chExt cx="2238604" cy="24622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3DD0F7-6009-4B8B-99E7-8BE6F1815847}"/>
                </a:ext>
              </a:extLst>
            </p:cNvPr>
            <p:cNvSpPr txBox="1"/>
            <p:nvPr/>
          </p:nvSpPr>
          <p:spPr>
            <a:xfrm>
              <a:off x="1037252" y="2691193"/>
              <a:ext cx="22386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노인 생활패턴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복약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 등록</a:t>
              </a: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5D88878-2503-4C8A-AEDE-3CC6E99322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2924944"/>
              <a:ext cx="1728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A7C266-F71E-4695-BAA8-041044C9797D}"/>
              </a:ext>
            </a:extLst>
          </p:cNvPr>
          <p:cNvGrpSpPr/>
          <p:nvPr/>
        </p:nvGrpSpPr>
        <p:grpSpPr>
          <a:xfrm>
            <a:off x="4277359" y="2049840"/>
            <a:ext cx="2238604" cy="261610"/>
            <a:chOff x="1037252" y="2691193"/>
            <a:chExt cx="2238604" cy="28945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E82125-C714-451A-93E4-A946C8D43BEF}"/>
                </a:ext>
              </a:extLst>
            </p:cNvPr>
            <p:cNvSpPr txBox="1"/>
            <p:nvPr/>
          </p:nvSpPr>
          <p:spPr>
            <a:xfrm>
              <a:off x="1037252" y="2691193"/>
              <a:ext cx="2238604" cy="289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복약 관련 </a:t>
              </a:r>
              <a:r>
                <a:rPr lang="en-US" altLang="ko-KR" sz="1100" dirty="0"/>
                <a:t>date </a:t>
              </a:r>
              <a:r>
                <a:rPr lang="ko-KR" altLang="en-US" sz="1100" dirty="0"/>
                <a:t>전송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A4F4520-EF9A-41F6-B189-5CED52638008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2924944"/>
              <a:ext cx="17281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F42902-F873-4EB0-8B93-3E2EDED94CD2}"/>
              </a:ext>
            </a:extLst>
          </p:cNvPr>
          <p:cNvSpPr/>
          <p:nvPr/>
        </p:nvSpPr>
        <p:spPr>
          <a:xfrm>
            <a:off x="4138200" y="2172233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B0A18D-04E0-4C27-B40A-0E6A6F908A9F}"/>
              </a:ext>
            </a:extLst>
          </p:cNvPr>
          <p:cNvSpPr/>
          <p:nvPr/>
        </p:nvSpPr>
        <p:spPr>
          <a:xfrm>
            <a:off x="5978100" y="2172233"/>
            <a:ext cx="158012" cy="308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384524A-2E6C-4DA6-8719-D1F13D00F0BE}"/>
              </a:ext>
            </a:extLst>
          </p:cNvPr>
          <p:cNvGrpSpPr/>
          <p:nvPr/>
        </p:nvGrpSpPr>
        <p:grpSpPr>
          <a:xfrm>
            <a:off x="6121551" y="2192824"/>
            <a:ext cx="2350839" cy="369332"/>
            <a:chOff x="6372868" y="2148503"/>
            <a:chExt cx="2515008" cy="311897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764217F-CE79-4019-BD47-A24EDCB3BED1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52" name="연결선: 꺾임 51">
                <a:extLst>
                  <a:ext uri="{FF2B5EF4-FFF2-40B4-BE49-F238E27FC236}">
                    <a16:creationId xmlns:a16="http://schemas.microsoft.com/office/drawing/2014/main" id="{FCCE12E0-B34E-4F9E-8039-7B73B470F4E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5147FEB-C292-4E28-9976-71034C6930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8900A4-B136-4FD9-807A-250FE277A6A2}"/>
                </a:ext>
              </a:extLst>
            </p:cNvPr>
            <p:cNvSpPr txBox="1"/>
            <p:nvPr/>
          </p:nvSpPr>
          <p:spPr>
            <a:xfrm>
              <a:off x="6649273" y="2148503"/>
              <a:ext cx="2238603" cy="31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지정된 시간에</a:t>
              </a:r>
              <a:endParaRPr lang="en-US" altLang="ko-KR" sz="900" dirty="0"/>
            </a:p>
            <a:p>
              <a:r>
                <a:rPr lang="ko-KR" altLang="en-US" sz="900" dirty="0"/>
                <a:t>복약 알람 스피커 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B3B0B9C-B082-42DE-9150-8D206E5D48C0}"/>
              </a:ext>
            </a:extLst>
          </p:cNvPr>
          <p:cNvGrpSpPr/>
          <p:nvPr/>
        </p:nvGrpSpPr>
        <p:grpSpPr>
          <a:xfrm>
            <a:off x="6129190" y="2585569"/>
            <a:ext cx="2350839" cy="369332"/>
            <a:chOff x="6372868" y="2148503"/>
            <a:chExt cx="2515008" cy="31189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3DA3CFF-AED5-456D-8BC8-5E4F41CF39A0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57" name="연결선: 꺾임 56">
                <a:extLst>
                  <a:ext uri="{FF2B5EF4-FFF2-40B4-BE49-F238E27FC236}">
                    <a16:creationId xmlns:a16="http://schemas.microsoft.com/office/drawing/2014/main" id="{A9512F36-0895-4499-A6EB-5A1CD9F787B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82ECCCE2-F6DE-438D-B3D8-D100302260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D8A14F-EB02-423C-B854-6C1E6930ADA5}"/>
                </a:ext>
              </a:extLst>
            </p:cNvPr>
            <p:cNvSpPr txBox="1"/>
            <p:nvPr/>
          </p:nvSpPr>
          <p:spPr>
            <a:xfrm>
              <a:off x="6649273" y="2148503"/>
              <a:ext cx="2238603" cy="31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사용자의 손 인식</a:t>
              </a:r>
              <a:endParaRPr lang="en-US" altLang="ko-KR" sz="900" dirty="0"/>
            </a:p>
            <a:p>
              <a:r>
                <a:rPr lang="en-US" altLang="ko-KR" sz="900" dirty="0"/>
                <a:t>(</a:t>
              </a:r>
              <a:r>
                <a:rPr lang="ko-KR" altLang="en-US" sz="900" dirty="0"/>
                <a:t>배출구 부근 적외선센서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14473E-F5CE-49D0-8D6C-9046135431DB}"/>
              </a:ext>
            </a:extLst>
          </p:cNvPr>
          <p:cNvSpPr/>
          <p:nvPr/>
        </p:nvSpPr>
        <p:spPr>
          <a:xfrm>
            <a:off x="5963482" y="2653407"/>
            <a:ext cx="158012" cy="644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55C05E-9EAB-434F-8ECD-ED6091139D0E}"/>
              </a:ext>
            </a:extLst>
          </p:cNvPr>
          <p:cNvGrpSpPr/>
          <p:nvPr/>
        </p:nvGrpSpPr>
        <p:grpSpPr>
          <a:xfrm>
            <a:off x="6136112" y="3462111"/>
            <a:ext cx="2350839" cy="369332"/>
            <a:chOff x="6372868" y="2148503"/>
            <a:chExt cx="2515008" cy="311897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CBEAF3B-0723-4931-B7FA-2E62D6D931DC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63" name="연결선: 꺾임 62">
                <a:extLst>
                  <a:ext uri="{FF2B5EF4-FFF2-40B4-BE49-F238E27FC236}">
                    <a16:creationId xmlns:a16="http://schemas.microsoft.com/office/drawing/2014/main" id="{8312421D-4109-4101-81D5-2C1BE4FB49E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0B396E9-2415-40C9-89EF-3968145DC0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1322DD2-5327-4279-BBE8-193FB006D5CB}"/>
                </a:ext>
              </a:extLst>
            </p:cNvPr>
            <p:cNvSpPr txBox="1"/>
            <p:nvPr/>
          </p:nvSpPr>
          <p:spPr>
            <a:xfrm>
              <a:off x="6649273" y="2148503"/>
              <a:ext cx="2238603" cy="31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텀블러에 담긴 물의 무게 변화 감지</a:t>
              </a:r>
              <a:endParaRPr lang="en-US" altLang="ko-KR" sz="900" dirty="0"/>
            </a:p>
            <a:p>
              <a:r>
                <a:rPr lang="en-US" altLang="ko-KR" sz="900" dirty="0"/>
                <a:t>(</a:t>
              </a:r>
              <a:r>
                <a:rPr lang="ko-KR" altLang="en-US" sz="900" dirty="0"/>
                <a:t>무게센서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063D28-D587-4AEF-9D46-C125CCB3E45F}"/>
              </a:ext>
            </a:extLst>
          </p:cNvPr>
          <p:cNvSpPr/>
          <p:nvPr/>
        </p:nvSpPr>
        <p:spPr>
          <a:xfrm>
            <a:off x="5971917" y="3476338"/>
            <a:ext cx="158012" cy="308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A253DAF-05F1-477E-AC91-67ED25C0CE04}"/>
              </a:ext>
            </a:extLst>
          </p:cNvPr>
          <p:cNvGrpSpPr/>
          <p:nvPr/>
        </p:nvGrpSpPr>
        <p:grpSpPr>
          <a:xfrm>
            <a:off x="4348828" y="4284080"/>
            <a:ext cx="2239051" cy="246221"/>
            <a:chOff x="2902894" y="3569076"/>
            <a:chExt cx="2245170" cy="246221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CED60E9-41C9-4C13-BC2D-299E2B041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2894" y="3813261"/>
              <a:ext cx="1594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A74F0B-9260-428D-9ED6-D1390C459CEE}"/>
                </a:ext>
              </a:extLst>
            </p:cNvPr>
            <p:cNvSpPr txBox="1"/>
            <p:nvPr/>
          </p:nvSpPr>
          <p:spPr>
            <a:xfrm>
              <a:off x="2942943" y="3569076"/>
              <a:ext cx="220512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복약 유무 데이터 전송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E751F68-6D9E-44ED-8480-0340DFBD5A3D}"/>
              </a:ext>
            </a:extLst>
          </p:cNvPr>
          <p:cNvGrpSpPr/>
          <p:nvPr/>
        </p:nvGrpSpPr>
        <p:grpSpPr>
          <a:xfrm>
            <a:off x="2590488" y="4324484"/>
            <a:ext cx="2245170" cy="246221"/>
            <a:chOff x="2902894" y="3569076"/>
            <a:chExt cx="2245170" cy="246221"/>
          </a:xfrm>
        </p:grpSpPr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63F34C11-EEC5-4C80-A6C5-0E8DF7BA8C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2894" y="3813261"/>
              <a:ext cx="1594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783305B-9D32-43D7-8DC8-30812F9E9047}"/>
                </a:ext>
              </a:extLst>
            </p:cNvPr>
            <p:cNvSpPr txBox="1"/>
            <p:nvPr/>
          </p:nvSpPr>
          <p:spPr>
            <a:xfrm>
              <a:off x="2909460" y="3569076"/>
              <a:ext cx="22386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복약 유무 표시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C00878-1B9B-4668-A330-D2AED085508C}"/>
              </a:ext>
            </a:extLst>
          </p:cNvPr>
          <p:cNvSpPr/>
          <p:nvPr/>
        </p:nvSpPr>
        <p:spPr>
          <a:xfrm>
            <a:off x="2381472" y="2161552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7066C-C901-4B9A-958C-C003E9A15B5D}"/>
              </a:ext>
            </a:extLst>
          </p:cNvPr>
          <p:cNvSpPr/>
          <p:nvPr/>
        </p:nvSpPr>
        <p:spPr>
          <a:xfrm>
            <a:off x="2435342" y="4444110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2908F7-B7B5-40FF-9C0C-E825D0747DBE}"/>
              </a:ext>
            </a:extLst>
          </p:cNvPr>
          <p:cNvSpPr/>
          <p:nvPr/>
        </p:nvSpPr>
        <p:spPr>
          <a:xfrm>
            <a:off x="5977470" y="3496464"/>
            <a:ext cx="163028" cy="261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DC95DBB-A3FE-427E-A859-4284A5E26A53}"/>
              </a:ext>
            </a:extLst>
          </p:cNvPr>
          <p:cNvGrpSpPr/>
          <p:nvPr/>
        </p:nvGrpSpPr>
        <p:grpSpPr>
          <a:xfrm>
            <a:off x="6137186" y="2907006"/>
            <a:ext cx="2350839" cy="369332"/>
            <a:chOff x="6372868" y="2148503"/>
            <a:chExt cx="2515008" cy="31189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6F1710C1-2D81-4C89-A0BF-E97A73237252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75" name="연결선: 꺾임 74">
                <a:extLst>
                  <a:ext uri="{FF2B5EF4-FFF2-40B4-BE49-F238E27FC236}">
                    <a16:creationId xmlns:a16="http://schemas.microsoft.com/office/drawing/2014/main" id="{E91E363F-8010-491B-85CE-184DFE58E93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D531E401-6D25-4992-AB37-A33503E98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80A6742-6F29-402D-9B87-FFED1A171343}"/>
                </a:ext>
              </a:extLst>
            </p:cNvPr>
            <p:cNvSpPr txBox="1"/>
            <p:nvPr/>
          </p:nvSpPr>
          <p:spPr>
            <a:xfrm>
              <a:off x="6649273" y="2148503"/>
              <a:ext cx="2238603" cy="31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특정 시간에 해당하는 특정 약 제공</a:t>
              </a:r>
              <a:endParaRPr lang="en-US" altLang="ko-KR" sz="900" dirty="0"/>
            </a:p>
            <a:p>
              <a:r>
                <a:rPr lang="en-US" altLang="ko-KR" sz="900" dirty="0"/>
                <a:t>(</a:t>
              </a:r>
              <a:r>
                <a:rPr lang="ko-KR" altLang="en-US" sz="900" dirty="0"/>
                <a:t>스텝모터의 회전과 자동 배출구</a:t>
              </a:r>
              <a:r>
                <a:rPr lang="en-US" altLang="ko-KR" sz="900" dirty="0"/>
                <a:t>)</a:t>
              </a:r>
              <a:endParaRPr lang="ko-KR" altLang="en-US" sz="900" dirty="0"/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4BD50A0-5DA7-479B-8F46-A1667E455ACE}"/>
              </a:ext>
            </a:extLst>
          </p:cNvPr>
          <p:cNvCxnSpPr>
            <a:cxnSpLocks/>
          </p:cNvCxnSpPr>
          <p:nvPr/>
        </p:nvCxnSpPr>
        <p:spPr>
          <a:xfrm flipH="1">
            <a:off x="5636971" y="3015028"/>
            <a:ext cx="303851" cy="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963F849-D8EC-477C-838C-76CE4ABA5EC0}"/>
              </a:ext>
            </a:extLst>
          </p:cNvPr>
          <p:cNvSpPr/>
          <p:nvPr/>
        </p:nvSpPr>
        <p:spPr>
          <a:xfrm>
            <a:off x="5963482" y="4015077"/>
            <a:ext cx="158012" cy="644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6BC486F-3865-4C88-BE90-F6B7CA2DEF10}"/>
              </a:ext>
            </a:extLst>
          </p:cNvPr>
          <p:cNvCxnSpPr>
            <a:cxnSpLocks/>
          </p:cNvCxnSpPr>
          <p:nvPr/>
        </p:nvCxnSpPr>
        <p:spPr>
          <a:xfrm>
            <a:off x="5621208" y="3015028"/>
            <a:ext cx="5864" cy="1095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285AC4C-0994-4946-B5B5-F776375BD318}"/>
              </a:ext>
            </a:extLst>
          </p:cNvPr>
          <p:cNvGrpSpPr/>
          <p:nvPr/>
        </p:nvGrpSpPr>
        <p:grpSpPr>
          <a:xfrm>
            <a:off x="5618329" y="3711400"/>
            <a:ext cx="363302" cy="526140"/>
            <a:chOff x="5772139" y="3701992"/>
            <a:chExt cx="646252" cy="1143460"/>
          </a:xfrm>
        </p:grpSpPr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B318A1ED-FA66-40F6-B557-623453F14749}"/>
                </a:ext>
              </a:extLst>
            </p:cNvPr>
            <p:cNvCxnSpPr>
              <a:cxnSpLocks/>
            </p:cNvCxnSpPr>
            <p:nvPr/>
          </p:nvCxnSpPr>
          <p:spPr>
            <a:xfrm>
              <a:off x="5772139" y="4517151"/>
              <a:ext cx="6204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BBCCA85B-5591-4F12-A45F-204BC0E16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2341" y="3701992"/>
              <a:ext cx="303852" cy="4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C8333BF7-4F6D-418C-84A2-74BA480A1688}"/>
                </a:ext>
              </a:extLst>
            </p:cNvPr>
            <p:cNvCxnSpPr>
              <a:cxnSpLocks/>
            </p:cNvCxnSpPr>
            <p:nvPr/>
          </p:nvCxnSpPr>
          <p:spPr>
            <a:xfrm>
              <a:off x="6066578" y="3701992"/>
              <a:ext cx="15763" cy="1143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21F20CF4-4988-4EFE-B953-EF8B4F1F3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2340" y="4845452"/>
              <a:ext cx="3360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E9B1295-5D8B-456C-B9A2-8BC3C7ABB651}"/>
              </a:ext>
            </a:extLst>
          </p:cNvPr>
          <p:cNvGrpSpPr/>
          <p:nvPr/>
        </p:nvGrpSpPr>
        <p:grpSpPr>
          <a:xfrm>
            <a:off x="6136112" y="4109254"/>
            <a:ext cx="2350839" cy="230832"/>
            <a:chOff x="6372868" y="2148503"/>
            <a:chExt cx="2515008" cy="194935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D2851B51-17A3-46F9-85D1-3968EA4CFAA0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119" name="연결선: 꺾임 118">
                <a:extLst>
                  <a:ext uri="{FF2B5EF4-FFF2-40B4-BE49-F238E27FC236}">
                    <a16:creationId xmlns:a16="http://schemas.microsoft.com/office/drawing/2014/main" id="{D991A963-9E09-49C3-9572-733D0818B41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C46E96ED-9C13-4BEF-B41D-13186E79A5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AFEEFF-8FD2-4898-968F-EC5BF19D1757}"/>
                </a:ext>
              </a:extLst>
            </p:cNvPr>
            <p:cNvSpPr txBox="1"/>
            <p:nvPr/>
          </p:nvSpPr>
          <p:spPr>
            <a:xfrm>
              <a:off x="6649273" y="2148503"/>
              <a:ext cx="2238603" cy="19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복약 유무판단</a:t>
              </a: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168BB35-63C0-47C5-A11A-7767C651DDEE}"/>
              </a:ext>
            </a:extLst>
          </p:cNvPr>
          <p:cNvSpPr/>
          <p:nvPr/>
        </p:nvSpPr>
        <p:spPr>
          <a:xfrm>
            <a:off x="4180829" y="4432550"/>
            <a:ext cx="177287" cy="2462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816FC33-A437-4C28-8AFA-73C5DBA1DC5A}"/>
              </a:ext>
            </a:extLst>
          </p:cNvPr>
          <p:cNvGrpSpPr/>
          <p:nvPr/>
        </p:nvGrpSpPr>
        <p:grpSpPr>
          <a:xfrm>
            <a:off x="4331823" y="4612989"/>
            <a:ext cx="2336979" cy="536034"/>
            <a:chOff x="6372868" y="2205940"/>
            <a:chExt cx="2500180" cy="131175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4006420-1FFF-4DEB-9762-E191A93A09BD}"/>
                </a:ext>
              </a:extLst>
            </p:cNvPr>
            <p:cNvGrpSpPr/>
            <p:nvPr/>
          </p:nvGrpSpPr>
          <p:grpSpPr>
            <a:xfrm>
              <a:off x="6372868" y="2205940"/>
              <a:ext cx="285498" cy="131175"/>
              <a:chOff x="6374734" y="2267495"/>
              <a:chExt cx="644502" cy="267067"/>
            </a:xfrm>
          </p:grpSpPr>
          <p:cxnSp>
            <p:nvCxnSpPr>
              <p:cNvPr id="125" name="연결선: 꺾임 124">
                <a:extLst>
                  <a:ext uri="{FF2B5EF4-FFF2-40B4-BE49-F238E27FC236}">
                    <a16:creationId xmlns:a16="http://schemas.microsoft.com/office/drawing/2014/main" id="{75CB5E79-9ACA-4999-9A74-A68B6C7A2D6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374734" y="2276752"/>
                <a:ext cx="638866" cy="257810"/>
              </a:xfrm>
              <a:prstGeom prst="bentConnector3">
                <a:avLst>
                  <a:gd name="adj1" fmla="val -124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F2A6EDB2-5B6D-4A4B-B1FD-7612CBB85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8204" y="2267495"/>
                <a:ext cx="611032" cy="9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8E63936-D695-4B2A-924E-E672C0A96C7A}"/>
                </a:ext>
              </a:extLst>
            </p:cNvPr>
            <p:cNvSpPr txBox="1"/>
            <p:nvPr/>
          </p:nvSpPr>
          <p:spPr>
            <a:xfrm>
              <a:off x="6634446" y="2248022"/>
              <a:ext cx="2238602" cy="56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누적 데이터 저장 </a:t>
              </a: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C0984C4-0DA9-42E6-B564-971D14C827DF}"/>
              </a:ext>
            </a:extLst>
          </p:cNvPr>
          <p:cNvSpPr/>
          <p:nvPr/>
        </p:nvSpPr>
        <p:spPr>
          <a:xfrm>
            <a:off x="4218026" y="5044618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D559437-1051-49B9-8167-FC7F758ED653}"/>
              </a:ext>
            </a:extLst>
          </p:cNvPr>
          <p:cNvGrpSpPr/>
          <p:nvPr/>
        </p:nvGrpSpPr>
        <p:grpSpPr>
          <a:xfrm>
            <a:off x="2296992" y="4881429"/>
            <a:ext cx="1897864" cy="261614"/>
            <a:chOff x="2599264" y="3551647"/>
            <a:chExt cx="1897864" cy="261614"/>
          </a:xfrm>
        </p:grpSpPr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0C38BB9A-857C-41E3-A7C8-D024A7551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2894" y="3813261"/>
              <a:ext cx="1594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AC21309-6984-456B-80CD-DA60CA4D7A16}"/>
                </a:ext>
              </a:extLst>
            </p:cNvPr>
            <p:cNvSpPr txBox="1"/>
            <p:nvPr/>
          </p:nvSpPr>
          <p:spPr>
            <a:xfrm>
              <a:off x="2599264" y="3551647"/>
              <a:ext cx="1850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약 알람</a:t>
              </a: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4B176DA-C215-42CB-94EE-727B0EB18A12}"/>
              </a:ext>
            </a:extLst>
          </p:cNvPr>
          <p:cNvSpPr/>
          <p:nvPr/>
        </p:nvSpPr>
        <p:spPr>
          <a:xfrm>
            <a:off x="2435722" y="5013170"/>
            <a:ext cx="158012" cy="209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E4ED3-AC88-4BD7-B343-21AD4464827F}"/>
              </a:ext>
            </a:extLst>
          </p:cNvPr>
          <p:cNvSpPr txBox="1"/>
          <p:nvPr/>
        </p:nvSpPr>
        <p:spPr>
          <a:xfrm>
            <a:off x="2743332" y="1176666"/>
            <a:ext cx="3927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000" dirty="0"/>
              <a:t>&lt;</a:t>
            </a:r>
            <a:r>
              <a:rPr lang="ko-KR" altLang="en-US" sz="1000" dirty="0"/>
              <a:t>치매노인 복약지도와 관리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86213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0EC96-95FC-4E8C-9F52-BF12881C24B9}"/>
              </a:ext>
            </a:extLst>
          </p:cNvPr>
          <p:cNvSpPr txBox="1"/>
          <p:nvPr/>
        </p:nvSpPr>
        <p:spPr>
          <a:xfrm>
            <a:off x="4644008" y="1492907"/>
            <a:ext cx="42196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[MODE 1 </a:t>
            </a:r>
            <a:r>
              <a:rPr lang="ko-KR" altLang="en-US" sz="10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실내 모드 활동량 측정 시스템</a:t>
            </a:r>
            <a:r>
              <a:rPr lang="en-US" altLang="ko-KR" sz="10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</a:t>
            </a:r>
            <a:endParaRPr lang="ko-KR" altLang="en-US" sz="10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실내 모드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시스템로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시작한다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함수를 통해 현재 시간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저장한다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방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PIR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센서의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OUTPUT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체크한다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HIGH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될 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활동량 측정 변수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count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LOW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될 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활동량 측정 변수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count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함수를 통해 현재 시간이 정각 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분임을 실시간으로 확인하고 이를 만족할 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count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작업을 종료한다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count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결과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이용해 활동량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((h/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h+l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)(%))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연산한다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연산한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분당 활동량으로 지정하고 이를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번에서 저장한 현재 시간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 매칭한다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매칭한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서버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저장하고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번의 작업으로 돌아가고 반복한다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외출 모드를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예외처리한다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.) 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서버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저장한 활동량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그래프화하여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앱으로 전송한다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sz="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DACB7-49E9-402F-99AC-7712F11044A3}"/>
              </a:ext>
            </a:extLst>
          </p:cNvPr>
          <p:cNvSpPr txBox="1"/>
          <p:nvPr/>
        </p:nvSpPr>
        <p:spPr>
          <a:xfrm>
            <a:off x="4976660" y="1110162"/>
            <a:ext cx="3927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치매노인 활동량 체크를 통한 응급 상황 방지 시스템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3D811C-21C6-4749-8336-28DEC8C3B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" y="1185219"/>
            <a:ext cx="4418014" cy="56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0EC96-95FC-4E8C-9F52-BF12881C24B9}"/>
              </a:ext>
            </a:extLst>
          </p:cNvPr>
          <p:cNvSpPr txBox="1"/>
          <p:nvPr/>
        </p:nvSpPr>
        <p:spPr>
          <a:xfrm>
            <a:off x="4499992" y="1357397"/>
            <a:ext cx="4631181" cy="302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[MODE 2-1 </a:t>
            </a:r>
            <a:r>
              <a:rPr lang="ko-KR" altLang="en-US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 판단 모드 시스템</a:t>
            </a:r>
            <a:r>
              <a:rPr lang="en-US" altLang="ko-KR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</a:t>
            </a:r>
            <a:endParaRPr lang="ko-KR" altLang="en-US" sz="95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받아온 사용자의 활동 관련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중 위험 판단의 기준이 되는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불러온다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 판단의 기준이 되는 시간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PIR COUNT DATE(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단위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count/1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환산하고 이를 위험상황으로 판단하는 기준치로 설정한다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방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PIR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센서의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OUTPUT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체크한다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LOW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될 시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실내 모드 시스템을 종료하고 위험 판단 변수 </a:t>
            </a:r>
            <a:r>
              <a:rPr lang="en-US" altLang="ko-KR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em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count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HIGH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 될 시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시스템을 종료하고 기본 시스템인 실내 모드 시스템으로 전환한다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실시간으로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count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되는 위험 판단 </a:t>
            </a:r>
            <a:r>
              <a:rPr lang="en-US" altLang="ko-KR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em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값을 기준치와 비교한다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비교 결과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센서을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얻은 외출 판단 </a:t>
            </a:r>
            <a:r>
              <a:rPr lang="en-US" altLang="ko-KR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em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 기준치 이상이라면 위험상황으로 판단한다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위험상황으로 판단될 시 위험 모드 시스템이 실행되며 이때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번의 작업은 유지한다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sz="83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0F02B8-9E4A-4A14-B0EE-429039B0D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" y="1156393"/>
            <a:ext cx="4302490" cy="529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55FF21-6B4A-45B6-8C23-9D7826D9F825}"/>
              </a:ext>
            </a:extLst>
          </p:cNvPr>
          <p:cNvSpPr txBox="1"/>
          <p:nvPr/>
        </p:nvSpPr>
        <p:spPr>
          <a:xfrm>
            <a:off x="4976660" y="1110162"/>
            <a:ext cx="3927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치매노인 활동량 체크를 통한 응급 상황 방지 시스템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12754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0EC96-95FC-4E8C-9F52-BF12881C24B9}"/>
              </a:ext>
            </a:extLst>
          </p:cNvPr>
          <p:cNvSpPr txBox="1"/>
          <p:nvPr/>
        </p:nvSpPr>
        <p:spPr>
          <a:xfrm>
            <a:off x="4374931" y="1383481"/>
            <a:ext cx="4739047" cy="2559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[MODE 2-2 </a:t>
            </a:r>
            <a:r>
              <a:rPr lang="ko-KR" altLang="en-US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 모드 시스템</a:t>
            </a:r>
            <a:r>
              <a:rPr lang="en-US" altLang="ko-KR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</a:t>
            </a:r>
            <a:endParaRPr lang="ko-KR" altLang="en-US" sz="95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 모드 판단 시스템의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 결과로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실핸된다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 모드로 판단한 결과를 서버로 전송한다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 결과를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본체디바이스에도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전송한다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서버 </a:t>
            </a:r>
            <a:r>
              <a:rPr lang="en-US" altLang="ko-KR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위험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체크 관련 데이터를 토대로 앱의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위험알람을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실행시킨다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본체 디바이스에 위험 판단 결과가 입력된다면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 알람 음성 파일이 실행된다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위험 판단 모드 시스템의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 작업의 결과 </a:t>
            </a:r>
            <a:r>
              <a:rPr lang="en-US" altLang="ko-KR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em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고 위험 판단 기준치가 되었을 시 활동량 측정 디바이스의 카메라 센서를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동작시켜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영상 스트리밍을 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실시간 영상 스트리밍을 서버와 연결한다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이를 보호자의 앱으로 연동하여 보호자가 확인할 수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있게한다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sz="83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4A603-42BE-400A-B114-B4CDB0DDC8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/>
          <a:stretch/>
        </p:blipFill>
        <p:spPr>
          <a:xfrm>
            <a:off x="78240" y="1268760"/>
            <a:ext cx="4248473" cy="5534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E44B9-973B-4967-A39C-1FBAB8B3F102}"/>
              </a:ext>
            </a:extLst>
          </p:cNvPr>
          <p:cNvSpPr txBox="1"/>
          <p:nvPr/>
        </p:nvSpPr>
        <p:spPr>
          <a:xfrm>
            <a:off x="4976660" y="1110162"/>
            <a:ext cx="3927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치매노인 활동량 체크를 통한 응급 상황 방지 시스템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26877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39D2C-108E-4298-A486-566B8A26C7B2}"/>
              </a:ext>
            </a:extLst>
          </p:cNvPr>
          <p:cNvSpPr txBox="1"/>
          <p:nvPr/>
        </p:nvSpPr>
        <p:spPr>
          <a:xfrm>
            <a:off x="4976660" y="1110162"/>
            <a:ext cx="3927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ko-KR" altLang="en-US" sz="1000" dirty="0"/>
              <a:t>치매노인 외출 활동 체크를 통한 응급 상황 방지 시스템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33B60-878B-45C2-AD65-5091581B3FEE}"/>
              </a:ext>
            </a:extLst>
          </p:cNvPr>
          <p:cNvSpPr txBox="1"/>
          <p:nvPr/>
        </p:nvSpPr>
        <p:spPr>
          <a:xfrm>
            <a:off x="4788024" y="1363136"/>
            <a:ext cx="4219652" cy="561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[ </a:t>
            </a:r>
            <a:r>
              <a:rPr lang="ko-KR" altLang="en-US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외출 </a:t>
            </a:r>
            <a:r>
              <a:rPr lang="en-US" altLang="ko-KR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 판단 모드 시스템 </a:t>
            </a:r>
            <a:r>
              <a:rPr lang="en-US" altLang="ko-KR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</a:t>
            </a:r>
            <a:r>
              <a:rPr lang="en-US" altLang="ko-KR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위젯</a:t>
            </a:r>
            <a:r>
              <a:rPr lang="en-US" altLang="ko-KR" sz="9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</a:t>
            </a:r>
            <a:endParaRPr lang="ko-KR" altLang="en-US" sz="95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아두이노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외출 데이터 수집 시스템을 실행한다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현관 안 밖의 압력센서를 통해 노인의 현관 내외에서의 동작을 유추한다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외출임이 판단 되면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1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 외출상황으로 판단한다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서버 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외출 테이블에 이를 전달하고 비상카메라를 작동시키며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곧바로 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차 외출 판단 시스템을 </a:t>
            </a:r>
            <a:r>
              <a:rPr lang="ko-KR" altLang="en-US" sz="95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동작시킨다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서버 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외출 테이블에 전달된 데이터를 통해 앱 외출 위젯을 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ON 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시킨다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비상카메라를 통한 외출 인상착의 영상 데이터는 저장되어 유사시 사용자가 볼 수 있도록 한다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ko-KR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[</a:t>
            </a:r>
            <a:r>
              <a:rPr lang="ko-KR" altLang="en-US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외출 </a:t>
            </a:r>
            <a:r>
              <a:rPr lang="en-US" altLang="ko-KR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차 판단 모드 시스템 </a:t>
            </a:r>
            <a:r>
              <a:rPr lang="en-US" altLang="ko-KR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– </a:t>
            </a:r>
            <a:r>
              <a:rPr lang="ko-KR" altLang="en-US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앱</a:t>
            </a:r>
            <a:r>
              <a:rPr lang="en-US" altLang="ko-KR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팝업 알람</a:t>
            </a:r>
            <a:r>
              <a:rPr lang="en-US" altLang="ko-KR" sz="95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]</a:t>
            </a:r>
            <a:endParaRPr lang="en-US" altLang="ko-KR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외출 시간 데이터를 불러온다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en-US" altLang="ko-KR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받아온 사용자의 활동 관련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중 외출 판단의 기준이 되는 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DATE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불러온다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불러온 두 데이터를 비교하여 외출 시간 데이터가 외출 판단 기준 시간 데이터 이상일 경우 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차 외출 상황으로 판단한다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기준 이상일 때까지 비교하고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이는 </a:t>
            </a:r>
            <a:r>
              <a:rPr lang="ko-KR" altLang="en-US" sz="950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아두이노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외출 데이터 수집 시스템에서 외출 판단 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OUT 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 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0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 오기 전까지 실행된다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차 외출 판단 시 서버 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DB </a:t>
            </a:r>
            <a:r>
              <a:rPr lang="ko-KR" altLang="en-US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외출 테이블에 전달한다</a:t>
            </a:r>
            <a:r>
              <a:rPr lang="en-US" altLang="ko-KR" sz="95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앱 팝업 알람을 작동 시킨다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ko-KR" altLang="en-US" sz="9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sz="9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997CE8-EF8F-488F-AA61-828888455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5"/>
            <a:ext cx="4788024" cy="56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3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0EC96-95FC-4E8C-9F52-BF12881C24B9}"/>
              </a:ext>
            </a:extLst>
          </p:cNvPr>
          <p:cNvSpPr txBox="1"/>
          <p:nvPr/>
        </p:nvSpPr>
        <p:spPr>
          <a:xfrm>
            <a:off x="4744836" y="1473901"/>
            <a:ext cx="4219652" cy="440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[</a:t>
            </a:r>
            <a:r>
              <a:rPr lang="ko-KR" altLang="en-US" sz="8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약 알람 </a:t>
            </a:r>
            <a:r>
              <a:rPr lang="en-US" altLang="ko-KR" sz="8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&amp; </a:t>
            </a:r>
            <a:r>
              <a:rPr lang="ko-KR" altLang="en-US" sz="8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체크</a:t>
            </a:r>
            <a:r>
              <a:rPr lang="en-US" altLang="ko-KR" sz="85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</a:t>
            </a:r>
            <a:endParaRPr lang="ko-KR" altLang="en-US" sz="85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초기설정으로 </a:t>
            </a:r>
            <a:r>
              <a:rPr lang="ko-KR" altLang="en-US" sz="8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입력받은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사용자의 해당 약 복용 관련 데이터를 서버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통해 받아온다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받아온 약 복용 시간 데이터를 현재 시간과 비교한다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설정한 시간데이터와 현재 시간이 일치한다면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본체 디바이스의 적외선 센서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스텝모터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배출구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무게 센서를 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turn on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스텝모터의 각도를 조절하여 해당 시간에 맞는 약을 찾는다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본체 디바이스 스피커를 통해 복약 알람 음성 파일을 출력한다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배출구 아래의 적외선센서에 손이 인식된다면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배출구가 열린다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약 복용 체크 변수 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a=1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만든다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본체 디바이스 우측의 텀블러 무게에 변화가 있다면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약 복용 체크 변수 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b=1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만든다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약 복용 체크 변수의 </a:t>
            </a:r>
            <a:r>
              <a:rPr lang="ko-KR" altLang="en-US" sz="8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연산값을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약 복용 유무를 판단한다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.(2==</a:t>
            </a:r>
            <a:r>
              <a:rPr lang="en-US" altLang="ko-KR" sz="8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a+b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약 복용 완료를 판단될 시 곧바로 데이터를 서버로 전송한다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 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번으로 돌아간다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약 복용 미완료를 판단한다면 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번으로 돌아가 </a:t>
            </a:r>
            <a:r>
              <a:rPr lang="ko-KR" altLang="en-US" sz="8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재알람을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출력한다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약 복용 관련 데이터의 복용 시간을 기준으로 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후까지 본 작업이 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번으로 돌아가지 않았다면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최종 약 복용 미완료로 판단하고 현 작업을 중단한다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본 결과를 서버로 전송하고 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번으로 돌아간다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서버 </a:t>
            </a:r>
            <a:r>
              <a:rPr lang="en-US" altLang="ko-KR" sz="85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약 복용 체크 관련 데이터를 앱으로 전달해 보호자와 안심센터에서 이를 확인한다</a:t>
            </a:r>
            <a:r>
              <a:rPr lang="en-US" altLang="ko-KR" sz="85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5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sz="8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158DB-769D-4F01-B5FF-B6648BA5A5CC}"/>
              </a:ext>
            </a:extLst>
          </p:cNvPr>
          <p:cNvSpPr txBox="1"/>
          <p:nvPr/>
        </p:nvSpPr>
        <p:spPr>
          <a:xfrm>
            <a:off x="4976660" y="1110162"/>
            <a:ext cx="3927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000" dirty="0"/>
              <a:t>&lt;</a:t>
            </a:r>
            <a:r>
              <a:rPr lang="ko-KR" altLang="en-US" sz="1000" dirty="0"/>
              <a:t>치매노인 복약지도와 관리 시스템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5B620C-30AC-4C42-8878-0D4BDAFDF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3" y="1143072"/>
            <a:ext cx="4553225" cy="571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67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B5CF52-76C2-4E92-A912-DDA6D0B0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89" y="1082391"/>
            <a:ext cx="3586759" cy="499935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0EC96-95FC-4E8C-9F52-BF12881C24B9}"/>
              </a:ext>
            </a:extLst>
          </p:cNvPr>
          <p:cNvSpPr txBox="1"/>
          <p:nvPr/>
        </p:nvSpPr>
        <p:spPr>
          <a:xfrm>
            <a:off x="4644008" y="1492907"/>
            <a:ext cx="4219652" cy="451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7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[</a:t>
            </a:r>
            <a:r>
              <a:rPr lang="ko-KR" altLang="en-US" sz="87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식사 알람 </a:t>
            </a:r>
            <a:r>
              <a:rPr lang="en-US" altLang="ko-KR" sz="87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&amp; </a:t>
            </a:r>
            <a:r>
              <a:rPr lang="ko-KR" altLang="en-US" sz="87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체크</a:t>
            </a:r>
            <a:r>
              <a:rPr lang="en-US" altLang="ko-KR" sz="87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]</a:t>
            </a:r>
            <a:endParaRPr lang="ko-KR" altLang="en-US" sz="87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초기설정으로 </a:t>
            </a:r>
            <a:r>
              <a:rPr lang="ko-KR" altLang="en-US" sz="87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입력받은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사용자의 해당 식사 관련 데이터를 서버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통해 받아온다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받아온 식사 시간 데이터를 현재 시간과 비교한다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설정한 시간데이터와 현재 시간이 일치한다면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본체 디바이스 스피커를 통해 식사 알람 음성 파일을 출력한다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식사매트에 부착 된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PIR 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센서의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OUTPUT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HIGH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경우 데이터를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count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Count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 변수가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100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이상이 되면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7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압력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센서를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turn on 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시킨다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7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식사매트 밑에 부착 된 압력센서를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데이터를 </a:t>
            </a:r>
            <a:r>
              <a:rPr lang="ko-KR" altLang="en-US" sz="87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입력받아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도시락의 유무를 확인한다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7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여러 압력센서의 데이터 값의 합이 </a:t>
            </a:r>
            <a:r>
              <a:rPr lang="en-US" altLang="ko-KR" sz="87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0</a:t>
            </a:r>
            <a:r>
              <a:rPr lang="ko-KR" altLang="en-US" sz="87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이 아닐 경우</a:t>
            </a:r>
            <a:r>
              <a:rPr lang="en-US" altLang="ko-KR" sz="87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7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도시락이 존재한다고 판단한다</a:t>
            </a:r>
            <a:r>
              <a:rPr lang="en-US" altLang="ko-KR" sz="87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87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Pir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센서의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count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값이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100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이상이고 압력센서 값이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 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이상이면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식사 완료임으로 판단한다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식사 관련 데이터의 식사 시간을 기준으로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 후까지 본 작업이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번으로 돌아가지 않았다면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최종 식사 미완료로 판단하고 현 작업을 중단한다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본 결과를 서버로 전송하고 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번으로 돌아간다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서버 </a:t>
            </a:r>
            <a:r>
              <a:rPr lang="en-US" altLang="ko-KR" sz="87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ko-KR" altLang="en-US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식사 체크 관련 데이터를 앱으로 전달해 보호자와 안심센터에서 이를 확인한다</a:t>
            </a:r>
            <a:r>
              <a:rPr lang="en-US" altLang="ko-KR" sz="87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87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sz="87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4297E-372E-4583-A7D2-FDFEB202A96F}"/>
              </a:ext>
            </a:extLst>
          </p:cNvPr>
          <p:cNvSpPr txBox="1"/>
          <p:nvPr/>
        </p:nvSpPr>
        <p:spPr>
          <a:xfrm>
            <a:off x="4976660" y="1110162"/>
            <a:ext cx="3927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&lt;</a:t>
            </a:r>
            <a:r>
              <a:rPr lang="ko-KR" altLang="en-US" sz="1000" dirty="0"/>
              <a:t>치매노인 식사지도와 관리 시스템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60165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315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CB770-D2B3-4BF6-A94E-602AA680474A}"/>
              </a:ext>
            </a:extLst>
          </p:cNvPr>
          <p:cNvSpPr txBox="1"/>
          <p:nvPr/>
        </p:nvSpPr>
        <p:spPr>
          <a:xfrm>
            <a:off x="253650" y="1890391"/>
            <a:ext cx="85499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치매노인 복약 및 식사 지도 알람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가족 목소리 알람 서비스</a:t>
            </a:r>
            <a:r>
              <a:rPr lang="en-US" altLang="ko-KR" sz="1400" b="1" dirty="0"/>
              <a:t>)</a:t>
            </a:r>
            <a:endParaRPr lang="ko-KR" altLang="en-US" sz="1400" b="1" dirty="0"/>
          </a:p>
          <a:p>
            <a:r>
              <a:rPr lang="ko-KR" altLang="en-US" dirty="0"/>
              <a:t> </a:t>
            </a:r>
            <a:r>
              <a:rPr lang="ko-KR" altLang="en-US" sz="1200" dirty="0"/>
              <a:t>치매 노인의 복약 및 식사 지도 알람에서 추가 가족 목소리 알람 서비스를 위해 이 알고리즘이 실행된다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앱 회원가입 시 가족 목소리 녹음이 가능하도록 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FileZilla</a:t>
            </a:r>
            <a:r>
              <a:rPr lang="ko-KR" altLang="en-US" sz="1200" dirty="0"/>
              <a:t>을 설치한 서버와 안드로이드 클라이언트를 </a:t>
            </a:r>
            <a:r>
              <a:rPr lang="en-US" altLang="ko-KR" sz="1200" dirty="0"/>
              <a:t>TCP/IP </a:t>
            </a:r>
            <a:r>
              <a:rPr lang="ko-KR" altLang="en-US" sz="1200" dirty="0"/>
              <a:t>통신하여 녹음 파일을 서버로 전송한다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라즈베리파이</a:t>
            </a:r>
            <a:r>
              <a:rPr lang="ko-KR" altLang="en-US" sz="1200" dirty="0"/>
              <a:t> </a:t>
            </a:r>
            <a:r>
              <a:rPr lang="en-US" altLang="ko-KR" sz="1200" dirty="0"/>
              <a:t>FileZilla</a:t>
            </a:r>
            <a:r>
              <a:rPr lang="ko-KR" altLang="en-US" sz="1200" dirty="0"/>
              <a:t>를 통해 해당 녹음 파일을 서버에서 </a:t>
            </a:r>
            <a:r>
              <a:rPr lang="ko-KR" altLang="en-US" sz="1200" dirty="0" err="1"/>
              <a:t>라즈베리파이로</a:t>
            </a:r>
            <a:r>
              <a:rPr lang="ko-KR" altLang="en-US" sz="1200" dirty="0"/>
              <a:t> 전송한다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해당 파일을 복약 및 식사 지도 알람 코드에서 불러올 수 있게 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스피커 </a:t>
            </a:r>
            <a:r>
              <a:rPr lang="ko-KR" altLang="en-US" sz="1200" dirty="0" err="1"/>
              <a:t>액츄에이터를</a:t>
            </a:r>
            <a:r>
              <a:rPr lang="ko-KR" altLang="en-US" sz="1200" dirty="0"/>
              <a:t> 통해 복약 및 식사 시간이 되었을 시 해당 녹음파일을 출력하도록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  </a:t>
            </a:r>
            <a:endParaRPr lang="en-US" altLang="ko-KR" sz="1200" dirty="0"/>
          </a:p>
        </p:txBody>
      </p:sp>
      <p:pic>
        <p:nvPicPr>
          <p:cNvPr id="2050" name="Picture 2" descr="스피커에 대한 이미지 검색결과">
            <a:extLst>
              <a:ext uri="{FF2B5EF4-FFF2-40B4-BE49-F238E27FC236}">
                <a16:creationId xmlns:a16="http://schemas.microsoft.com/office/drawing/2014/main" id="{56FBD900-8476-429F-B232-D695A4691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65" y="4500223"/>
            <a:ext cx="2024621" cy="163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B5998C5-61A8-4480-8270-88042AC3F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18938"/>
            <a:ext cx="1393326" cy="139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3. TCP 에코 서버/클라이언트 만들기 [TCP/IP 소켓 통신 프로그래밍 with 윈도우즈]">
            <a:extLst>
              <a:ext uri="{FF2B5EF4-FFF2-40B4-BE49-F238E27FC236}">
                <a16:creationId xmlns:a16="http://schemas.microsoft.com/office/drawing/2014/main" id="{7112D5BB-E440-4E01-82C2-4967CCBC1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818" y="4330233"/>
            <a:ext cx="3014605" cy="180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875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315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CB770-D2B3-4BF6-A94E-602AA680474A}"/>
              </a:ext>
            </a:extLst>
          </p:cNvPr>
          <p:cNvSpPr txBox="1"/>
          <p:nvPr/>
        </p:nvSpPr>
        <p:spPr>
          <a:xfrm>
            <a:off x="198484" y="1665939"/>
            <a:ext cx="85499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치매노인 복약지도와 관리 시스템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판단</a:t>
            </a:r>
            <a:r>
              <a:rPr lang="en-US" altLang="ko-KR" sz="1400" b="1" dirty="0"/>
              <a:t>)</a:t>
            </a:r>
            <a:endParaRPr lang="ko-KR" altLang="en-US" sz="1400" b="1" dirty="0"/>
          </a:p>
          <a:p>
            <a:r>
              <a:rPr lang="ko-KR" altLang="en-US" dirty="0"/>
              <a:t> </a:t>
            </a:r>
            <a:r>
              <a:rPr lang="ko-KR" altLang="en-US" sz="1200" dirty="0"/>
              <a:t>초기 셋팅 단계에서 저장한 사용자의 약 복용 관련 데이터를 불러와 이를 기반으로 작업을 수행한다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데이터에는 사용자의 약 복용 시간이 담겨져 있는데 이 시간이 될 시</a:t>
            </a:r>
            <a:r>
              <a:rPr lang="en-US" altLang="ko-KR" sz="1200" dirty="0"/>
              <a:t>, </a:t>
            </a:r>
            <a:r>
              <a:rPr lang="ko-KR" altLang="en-US" sz="1200" dirty="0"/>
              <a:t>작업을 시작된다</a:t>
            </a:r>
            <a:r>
              <a:rPr lang="en-US" altLang="ko-KR" sz="1200" dirty="0"/>
              <a:t>.  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약 알람 출력을 시작으로 시간에 해당하는 특정약을 섭취하여야 함으로 스텝모터를 통해 각도를 조절하여 약을 투약한다</a:t>
            </a:r>
            <a:r>
              <a:rPr lang="en-US" altLang="ko-KR" sz="1200" dirty="0"/>
              <a:t>. </a:t>
            </a:r>
            <a:r>
              <a:rPr lang="ko-KR" altLang="en-US" sz="1200" dirty="0"/>
              <a:t>투약은 적외선 센서의 손 감지로 이뤄지며</a:t>
            </a:r>
            <a:r>
              <a:rPr lang="en-US" altLang="ko-KR" sz="1200" dirty="0"/>
              <a:t>, </a:t>
            </a:r>
            <a:r>
              <a:rPr lang="ko-KR" altLang="en-US" sz="1200" dirty="0"/>
              <a:t>손 감지 결과 데이터와 텀블러의 변화된 무게 데이터를 분석하여 약 복용의 유무를 체크한다</a:t>
            </a:r>
            <a:r>
              <a:rPr lang="en-US" altLang="ko-KR" sz="1200" dirty="0"/>
              <a:t>. </a:t>
            </a:r>
            <a:r>
              <a:rPr lang="ko-KR" altLang="en-US" sz="1200" dirty="0"/>
              <a:t>위 모든 조건을 기준 이상으로 만족했을 시 약 복용으로 확정한다</a:t>
            </a:r>
            <a:r>
              <a:rPr lang="en-US" altLang="ko-KR" sz="1200" dirty="0"/>
              <a:t>. </a:t>
            </a:r>
            <a:r>
              <a:rPr lang="ko-KR" altLang="en-US" sz="1200" dirty="0"/>
              <a:t>만족하지 못할 시 본체 디바이스 스피커를 통해 알람 작업을 수행한다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최종결과를 포함한 모든 데이터는 서버로 전송되며 이는 앱과 연동된다</a:t>
            </a:r>
            <a:r>
              <a:rPr lang="en-US" altLang="ko-KR" sz="1200" dirty="0"/>
              <a:t>. </a:t>
            </a:r>
          </a:p>
          <a:p>
            <a:endParaRPr lang="ko-KR" altLang="en-US" dirty="0"/>
          </a:p>
        </p:txBody>
      </p:sp>
      <p:pic>
        <p:nvPicPr>
          <p:cNvPr id="3074" name="Picture 2" descr="적외선 장애물 감지센서">
            <a:extLst>
              <a:ext uri="{FF2B5EF4-FFF2-40B4-BE49-F238E27FC236}">
                <a16:creationId xmlns:a16="http://schemas.microsoft.com/office/drawing/2014/main" id="{1A94371A-94DD-40A6-99F4-19B2D712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50" y="4330233"/>
            <a:ext cx="3068191" cy="183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vity:디지털 무게 센서 [SEN0160] : Gravity 센서 시리즈 &gt; DFRobot ...">
            <a:extLst>
              <a:ext uri="{FF2B5EF4-FFF2-40B4-BE49-F238E27FC236}">
                <a16:creationId xmlns:a16="http://schemas.microsoft.com/office/drawing/2014/main" id="{AD745FFC-4564-4F3B-AE8A-042EA3CF1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26" y="4375705"/>
            <a:ext cx="4016821" cy="165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31B6A-CBD3-44A3-9591-B76EAD6508C2}"/>
              </a:ext>
            </a:extLst>
          </p:cNvPr>
          <p:cNvSpPr txBox="1"/>
          <p:nvPr/>
        </p:nvSpPr>
        <p:spPr>
          <a:xfrm>
            <a:off x="289150" y="1366312"/>
            <a:ext cx="8208912" cy="50475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치매 환자 대상 </a:t>
            </a:r>
            <a:r>
              <a:rPr lang="en-US" altLang="ko-KR" sz="1400" b="1" dirty="0"/>
              <a:t>IoT </a:t>
            </a:r>
            <a:r>
              <a:rPr lang="ko-KR" altLang="en-US" sz="1400" b="1" dirty="0"/>
              <a:t>시스템 사용 현황 분석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 err="1"/>
              <a:t>홀몸어르신</a:t>
            </a:r>
            <a:r>
              <a:rPr lang="ko-KR" altLang="en-US" sz="1400" dirty="0"/>
              <a:t> 안심 센서 </a:t>
            </a:r>
            <a:r>
              <a:rPr lang="en-US" altLang="ko-KR" sz="1400" dirty="0"/>
              <a:t>: </a:t>
            </a:r>
            <a:r>
              <a:rPr lang="ko-KR" altLang="en-US" sz="1400" dirty="0"/>
              <a:t>장기공공임대주택 중 </a:t>
            </a:r>
            <a:r>
              <a:rPr lang="en-US" altLang="ko-KR" sz="1400" dirty="0"/>
              <a:t>65</a:t>
            </a:r>
            <a:r>
              <a:rPr lang="ko-KR" altLang="en-US" sz="1400" dirty="0"/>
              <a:t>세 이상 고령자에게 공급되는 주거약자용 주택에 대해서는 입주자의 움직임 감지 후 일정 기간 동작이 없을 시 관리실 등에 자동 연락</a:t>
            </a:r>
            <a:r>
              <a:rPr lang="en-US" altLang="ko-KR" sz="1400" dirty="0"/>
              <a:t>(</a:t>
            </a:r>
            <a:r>
              <a:rPr lang="ko-KR" altLang="en-US" sz="1400" dirty="0"/>
              <a:t>입주자가</a:t>
            </a:r>
            <a:endParaRPr lang="en-US" altLang="ko-KR" sz="1400" dirty="0"/>
          </a:p>
          <a:p>
            <a:r>
              <a:rPr lang="ko-KR" altLang="en-US" sz="1400" dirty="0"/>
              <a:t>원하는 경우에 한정</a:t>
            </a:r>
            <a:r>
              <a:rPr lang="en-US" altLang="ko-KR" sz="1400" dirty="0"/>
              <a:t>)</a:t>
            </a:r>
            <a:r>
              <a:rPr lang="ko-KR" altLang="en-US" sz="1400" dirty="0"/>
              <a:t>되는 “홀몸 어르신 안심 센서” 가 설치된다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응급 </a:t>
            </a:r>
            <a:r>
              <a:rPr lang="ko-KR" altLang="en-US" sz="1400" dirty="0" err="1"/>
              <a:t>안전알림</a:t>
            </a:r>
            <a:r>
              <a:rPr lang="ko-KR" altLang="en-US" sz="1400" dirty="0"/>
              <a:t> 서비스 </a:t>
            </a:r>
            <a:r>
              <a:rPr lang="en-US" altLang="ko-KR" sz="1400" dirty="0"/>
              <a:t>: </a:t>
            </a:r>
            <a:r>
              <a:rPr lang="ko-KR" altLang="en-US" sz="1400" dirty="0"/>
              <a:t>독거노인과 중증장애인 가구에 화재</a:t>
            </a:r>
            <a:r>
              <a:rPr lang="en-US" altLang="ko-KR" sz="1400" dirty="0"/>
              <a:t>·</a:t>
            </a:r>
            <a:r>
              <a:rPr lang="ko-KR" altLang="en-US" sz="1400" dirty="0"/>
              <a:t>가스 감지 센서</a:t>
            </a:r>
            <a:r>
              <a:rPr lang="en-US" altLang="ko-KR" sz="1400" dirty="0"/>
              <a:t>, </a:t>
            </a:r>
            <a:r>
              <a:rPr lang="ko-KR" altLang="en-US" sz="1400" dirty="0"/>
              <a:t>활동 감지 센서 등을 설치하여 응급 상황 발생 시 신속한 대응으로 안전 사각지대에 있는 취약계층의 생활을 지원하는</a:t>
            </a:r>
            <a:r>
              <a:rPr lang="en-US" altLang="ko-KR" sz="1400" dirty="0"/>
              <a:t>, </a:t>
            </a:r>
            <a:r>
              <a:rPr lang="ko-KR" altLang="en-US" sz="1400" dirty="0"/>
              <a:t>사물인터넷 기술이 적용된 서비스이다</a:t>
            </a:r>
            <a:r>
              <a:rPr lang="en-US" altLang="ko-KR" sz="1400" dirty="0"/>
              <a:t>. 2008</a:t>
            </a:r>
            <a:r>
              <a:rPr lang="ko-KR" altLang="en-US" sz="1400" dirty="0"/>
              <a:t>년 독거노인을 대상으로 시작된 응급 </a:t>
            </a:r>
            <a:r>
              <a:rPr lang="ko-KR" altLang="en-US" sz="1400" dirty="0" err="1"/>
              <a:t>안전알림서비스는</a:t>
            </a:r>
            <a:r>
              <a:rPr lang="ko-KR" altLang="en-US" sz="1400" dirty="0"/>
              <a:t> 사물인터넷기술을 적용하여 </a:t>
            </a:r>
            <a:r>
              <a:rPr lang="en-US" altLang="ko-KR" sz="1400" dirty="0"/>
              <a:t>2016</a:t>
            </a:r>
            <a:r>
              <a:rPr lang="ko-KR" altLang="en-US" sz="1400" dirty="0"/>
              <a:t>년 기준 독거노인</a:t>
            </a:r>
            <a:r>
              <a:rPr lang="en-US" altLang="ko-KR" sz="1400" dirty="0"/>
              <a:t>, </a:t>
            </a:r>
            <a:r>
              <a:rPr lang="ko-KR" altLang="en-US" sz="1400" dirty="0"/>
              <a:t>중증장애인</a:t>
            </a:r>
            <a:r>
              <a:rPr lang="en-US" altLang="ko-KR" sz="1400" dirty="0"/>
              <a:t>, </a:t>
            </a:r>
            <a:r>
              <a:rPr lang="ko-KR" altLang="en-US" sz="1400" dirty="0"/>
              <a:t>보호가 필요하다고 판단되는 일반 대상자 등 약 </a:t>
            </a:r>
            <a:r>
              <a:rPr lang="en-US" altLang="ko-KR" sz="1400" dirty="0"/>
              <a:t>8</a:t>
            </a:r>
            <a:r>
              <a:rPr lang="ko-KR" altLang="en-US" sz="1400" dirty="0"/>
              <a:t>만 </a:t>
            </a:r>
            <a:r>
              <a:rPr lang="en-US" altLang="ko-KR" sz="1400" dirty="0"/>
              <a:t>4</a:t>
            </a:r>
            <a:r>
              <a:rPr lang="ko-KR" altLang="en-US" sz="1400" dirty="0"/>
              <a:t>천 명에게 서비스를 제공 중이며</a:t>
            </a:r>
            <a:r>
              <a:rPr lang="en-US" altLang="ko-KR" sz="1400" dirty="0"/>
              <a:t>, </a:t>
            </a:r>
            <a:r>
              <a:rPr lang="ko-KR" altLang="en-US" sz="1400" dirty="0"/>
              <a:t>이 서비스를 통해 응급 상황 조치 건수도 </a:t>
            </a:r>
            <a:r>
              <a:rPr lang="en-US" altLang="ko-KR" sz="1400" dirty="0"/>
              <a:t>2013</a:t>
            </a:r>
            <a:r>
              <a:rPr lang="ko-KR" altLang="en-US" sz="1400" dirty="0"/>
              <a:t>년에 비해 </a:t>
            </a:r>
            <a:r>
              <a:rPr lang="en-US" altLang="ko-KR" sz="1400" dirty="0"/>
              <a:t>2016</a:t>
            </a:r>
            <a:r>
              <a:rPr lang="ko-KR" altLang="en-US" sz="1400" dirty="0"/>
              <a:t>년에는 약 </a:t>
            </a:r>
            <a:r>
              <a:rPr lang="en-US" altLang="ko-KR" sz="1400" dirty="0"/>
              <a:t>94.7% </a:t>
            </a:r>
            <a:r>
              <a:rPr lang="ko-KR" altLang="en-US" sz="1400" dirty="0"/>
              <a:t>증가하였음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-KT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기가지니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KT</a:t>
            </a:r>
            <a:r>
              <a:rPr lang="ko-KR" altLang="en-US" sz="1400" dirty="0"/>
              <a:t>가 개발한 </a:t>
            </a:r>
            <a:r>
              <a:rPr lang="en-US" altLang="ko-KR" sz="1400" dirty="0"/>
              <a:t>AI </a:t>
            </a:r>
            <a:r>
              <a:rPr lang="ko-KR" altLang="en-US" sz="1400" dirty="0"/>
              <a:t>스피커로 음악감상</a:t>
            </a:r>
            <a:r>
              <a:rPr lang="en-US" altLang="ko-KR" sz="1400" dirty="0"/>
              <a:t>, </a:t>
            </a:r>
            <a:r>
              <a:rPr lang="ko-KR" altLang="en-US" sz="1400" dirty="0"/>
              <a:t>감성대화</a:t>
            </a:r>
            <a:r>
              <a:rPr lang="en-US" altLang="ko-KR" sz="1400" dirty="0"/>
              <a:t>, </a:t>
            </a:r>
            <a:r>
              <a:rPr lang="ko-KR" altLang="en-US" sz="1400" dirty="0"/>
              <a:t>생활정보</a:t>
            </a:r>
            <a:r>
              <a:rPr lang="en-US" altLang="ko-KR" sz="1400" dirty="0"/>
              <a:t>, </a:t>
            </a:r>
            <a:r>
              <a:rPr lang="ko-KR" altLang="en-US" sz="1400" dirty="0"/>
              <a:t>알람</a:t>
            </a:r>
            <a:r>
              <a:rPr lang="en-US" altLang="ko-KR" sz="1400" dirty="0"/>
              <a:t>, </a:t>
            </a:r>
            <a:r>
              <a:rPr lang="ko-KR" altLang="en-US" sz="1400" dirty="0"/>
              <a:t>노래방</a:t>
            </a:r>
            <a:r>
              <a:rPr lang="en-US" altLang="ko-KR" sz="1400" dirty="0"/>
              <a:t>, </a:t>
            </a:r>
            <a:r>
              <a:rPr lang="ko-KR" altLang="en-US" sz="1400" dirty="0"/>
              <a:t>장보기 등 기능을 갖고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간단한 명령으로 </a:t>
            </a:r>
            <a:r>
              <a:rPr lang="en-US" altLang="ko-KR" sz="1400" dirty="0"/>
              <a:t>TV, </a:t>
            </a:r>
            <a:r>
              <a:rPr lang="ko-KR" altLang="en-US" sz="1400" dirty="0"/>
              <a:t>조명</a:t>
            </a:r>
            <a:r>
              <a:rPr lang="en-US" altLang="ko-KR" sz="1400" dirty="0"/>
              <a:t>, </a:t>
            </a:r>
            <a:r>
              <a:rPr lang="ko-KR" altLang="en-US" sz="1400" dirty="0"/>
              <a:t>로봇청소기도 작동할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치매 어르신들의 </a:t>
            </a:r>
            <a:r>
              <a:rPr lang="ko-KR" altLang="en-US" sz="1400" dirty="0" err="1"/>
              <a:t>지남력</a:t>
            </a:r>
            <a:r>
              <a:rPr lang="en-US" altLang="ko-KR" sz="1400" dirty="0"/>
              <a:t>(</a:t>
            </a:r>
            <a:r>
              <a:rPr lang="ko-KR" altLang="en-US" sz="1400" dirty="0"/>
              <a:t>시간과 장소</a:t>
            </a:r>
            <a:r>
              <a:rPr lang="en-US" altLang="ko-KR" sz="1400" dirty="0"/>
              <a:t>, </a:t>
            </a:r>
            <a:r>
              <a:rPr lang="ko-KR" altLang="en-US" sz="1400" dirty="0"/>
              <a:t>상황이나 환경 따위를 올바로 인식하는 능력</a:t>
            </a:r>
            <a:r>
              <a:rPr lang="en-US" altLang="ko-KR" sz="1400" dirty="0"/>
              <a:t>) </a:t>
            </a:r>
            <a:r>
              <a:rPr lang="ko-KR" altLang="en-US" sz="1400" dirty="0"/>
              <a:t>향상에 도움을 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로봇인형 ‘</a:t>
            </a:r>
            <a:r>
              <a:rPr lang="ko-KR" altLang="en-US" sz="1400" dirty="0" err="1"/>
              <a:t>효돌이’와</a:t>
            </a:r>
            <a:r>
              <a:rPr lang="ko-KR" altLang="en-US" sz="1400" dirty="0"/>
              <a:t> </a:t>
            </a:r>
            <a:r>
              <a:rPr lang="en-US" altLang="ko-KR" sz="1400" dirty="0"/>
              <a:t>AI</a:t>
            </a:r>
            <a:r>
              <a:rPr lang="ko-KR" altLang="en-US" sz="1400" dirty="0"/>
              <a:t>로봇 ‘</a:t>
            </a:r>
            <a:r>
              <a:rPr lang="ko-KR" altLang="en-US" sz="1400" dirty="0" err="1"/>
              <a:t>알파미니</a:t>
            </a:r>
            <a:r>
              <a:rPr lang="ko-KR" altLang="en-US" sz="1400" dirty="0"/>
              <a:t>’ </a:t>
            </a:r>
            <a:r>
              <a:rPr lang="en-US" altLang="ko-KR" sz="1400" dirty="0"/>
              <a:t>: </a:t>
            </a:r>
            <a:r>
              <a:rPr lang="ko-KR" altLang="en-US" sz="1400" dirty="0"/>
              <a:t>간단한 대화에서부터 복약</a:t>
            </a:r>
            <a:r>
              <a:rPr lang="en-US" altLang="ko-KR" sz="1400" dirty="0"/>
              <a:t>·</a:t>
            </a:r>
            <a:r>
              <a:rPr lang="ko-KR" altLang="en-US" sz="1400" dirty="0"/>
              <a:t>식사 알람</a:t>
            </a:r>
            <a:r>
              <a:rPr lang="en-US" altLang="ko-KR" sz="1400" dirty="0"/>
              <a:t>, </a:t>
            </a:r>
            <a:r>
              <a:rPr lang="ko-KR" altLang="en-US" sz="1400" dirty="0"/>
              <a:t>각종 재롱까지 선보인다</a:t>
            </a:r>
            <a:r>
              <a:rPr lang="en-US" altLang="ko-KR" sz="1400" dirty="0"/>
              <a:t>. </a:t>
            </a:r>
            <a:r>
              <a:rPr lang="ko-KR" altLang="en-US" sz="1400" dirty="0"/>
              <a:t>로봇인형은 치매 어르신들의 우울증 개선에도 효과가 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-KT 114 </a:t>
            </a:r>
            <a:r>
              <a:rPr lang="ko-KR" altLang="en-US" sz="1400" dirty="0"/>
              <a:t>안부확인 서비스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유ㆍ무선</a:t>
            </a:r>
            <a:r>
              <a:rPr lang="ko-KR" altLang="en-US" sz="1400" dirty="0"/>
              <a:t> 전화 </a:t>
            </a:r>
            <a:r>
              <a:rPr lang="ko-KR" altLang="en-US" sz="1400" dirty="0" err="1"/>
              <a:t>수ㆍ발신</a:t>
            </a:r>
            <a:r>
              <a:rPr lang="ko-KR" altLang="en-US" sz="1400" dirty="0"/>
              <a:t> 이력만으로 어르신들의 일상 안부를 확인할 수 있어 치매 어르신들의 고독사 및 안전사고 예방한다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1432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315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CB770-D2B3-4BF6-A94E-602AA680474A}"/>
              </a:ext>
            </a:extLst>
          </p:cNvPr>
          <p:cNvSpPr txBox="1"/>
          <p:nvPr/>
        </p:nvSpPr>
        <p:spPr>
          <a:xfrm>
            <a:off x="198484" y="1665939"/>
            <a:ext cx="8549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치매노인 식사지도와 관리 시스템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판단</a:t>
            </a:r>
            <a:r>
              <a:rPr lang="en-US" altLang="ko-KR" sz="1400" b="1" dirty="0"/>
              <a:t>)</a:t>
            </a:r>
            <a:endParaRPr lang="ko-KR" altLang="en-US" sz="1400" b="1" dirty="0"/>
          </a:p>
          <a:p>
            <a:r>
              <a:rPr lang="ko-KR" altLang="en-US" sz="1200" dirty="0"/>
              <a:t> 초기 셋팅 단계에서 저장한 사용자의 식사 관련 데이터를 불러와 이를 기반으로 작업을 수행한다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 이 데이터에는 사용자의 식사 시간이 담겨져 있는데 이 시간이 될 시</a:t>
            </a:r>
            <a:r>
              <a:rPr lang="en-US" altLang="ko-KR" sz="1200" dirty="0"/>
              <a:t>,</a:t>
            </a:r>
            <a:r>
              <a:rPr lang="ko-KR" altLang="en-US" sz="1200" dirty="0"/>
              <a:t> 작업을 시작된다</a:t>
            </a:r>
            <a:r>
              <a:rPr lang="en-US" altLang="ko-KR" sz="1200" dirty="0"/>
              <a:t>. 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 식사 알람 출력을 시작으로</a:t>
            </a:r>
            <a:r>
              <a:rPr lang="en-US" altLang="ko-KR" sz="1200" dirty="0"/>
              <a:t> </a:t>
            </a:r>
            <a:r>
              <a:rPr lang="ko-KR" altLang="en-US" sz="1200" dirty="0"/>
              <a:t>식사 매트에 부착 된 </a:t>
            </a:r>
            <a:r>
              <a:rPr lang="en-US" altLang="ko-KR" sz="1200" dirty="0"/>
              <a:t>PIR </a:t>
            </a:r>
            <a:r>
              <a:rPr lang="ko-KR" altLang="en-US" sz="1200" dirty="0"/>
              <a:t>인체 움직임 센서를 작동시켜 밥상 앞에 앉았음을 체크한다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err="1"/>
              <a:t>Pir</a:t>
            </a:r>
            <a:r>
              <a:rPr lang="ko-KR" altLang="en-US" sz="1200" dirty="0"/>
              <a:t>센서가 감지가 된다면</a:t>
            </a:r>
            <a:r>
              <a:rPr lang="en-US" altLang="ko-KR" sz="1200" dirty="0"/>
              <a:t>, </a:t>
            </a:r>
            <a:r>
              <a:rPr lang="ko-KR" altLang="en-US" sz="1200" dirty="0"/>
              <a:t>식사 매트에 부착된 압력 센서를 작동시켜 데이터 값을 받아 도시락의 유무를 체크한다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여러 개의 압력센서들의 데이터 값의 합이 </a:t>
            </a:r>
            <a:r>
              <a:rPr lang="en-US" altLang="ko-KR" sz="1200" dirty="0"/>
              <a:t>0 </a:t>
            </a:r>
            <a:r>
              <a:rPr lang="ko-KR" altLang="en-US" sz="1200" dirty="0"/>
              <a:t>이상일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도시락이 존재하는 것으로 판단하여 식사중임을 판단하고</a:t>
            </a:r>
            <a:r>
              <a:rPr lang="en-US" altLang="ko-KR" sz="1200" dirty="0"/>
              <a:t>, </a:t>
            </a:r>
            <a:r>
              <a:rPr lang="ko-KR" altLang="en-US" sz="1200" dirty="0"/>
              <a:t> 모두 </a:t>
            </a:r>
            <a:r>
              <a:rPr lang="en-US" altLang="ko-KR" sz="1200" dirty="0"/>
              <a:t>0 </a:t>
            </a:r>
            <a:r>
              <a:rPr lang="ko-KR" altLang="en-US" sz="1200" dirty="0"/>
              <a:t>일 경우는 도시락이 존재 하지 않아 식사 하지 않은 것으로 판단한다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 위 모든 조건을 기준 이상으로 만족했을 시 식사임으로 확정한다</a:t>
            </a:r>
            <a:r>
              <a:rPr lang="en-US" altLang="ko-KR" sz="1200" dirty="0"/>
              <a:t>. </a:t>
            </a:r>
            <a:r>
              <a:rPr lang="ko-KR" altLang="en-US" sz="1200" dirty="0"/>
              <a:t>만족하지 못할 시 본체 디바이스 스피커를 통해 식사 알람 작업을 반복하여 수행한다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최종결과를 포함한 모든 데이터는 서버로 전송되며 이는 앱과 연동된다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BD5593-83B6-4D33-B4E2-1DB3A3157FAB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66742D-63F8-4704-8084-F2B5657C7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6" t="24865" r="22712" b="24020"/>
          <a:stretch/>
        </p:blipFill>
        <p:spPr>
          <a:xfrm>
            <a:off x="1547664" y="4374297"/>
            <a:ext cx="5472608" cy="16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91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315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CB770-D2B3-4BF6-A94E-602AA680474A}"/>
              </a:ext>
            </a:extLst>
          </p:cNvPr>
          <p:cNvSpPr txBox="1"/>
          <p:nvPr/>
        </p:nvSpPr>
        <p:spPr>
          <a:xfrm>
            <a:off x="213254" y="1480428"/>
            <a:ext cx="86219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치매노인 활동량 체크를 통한 응급 상황 방지 시스템</a:t>
            </a:r>
            <a:endParaRPr lang="en-US" altLang="ko-KR" sz="1400" b="1" dirty="0"/>
          </a:p>
          <a:p>
            <a:r>
              <a:rPr lang="ko-KR" altLang="en-US" sz="1100" dirty="0"/>
              <a:t> 크게 노인의 실내 활동 시스템 세 가지 모드로 나눈다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M1</a:t>
            </a:r>
            <a:r>
              <a:rPr lang="ko-KR" altLang="en-US" sz="1100" dirty="0"/>
              <a:t>실내모드</a:t>
            </a:r>
            <a:r>
              <a:rPr lang="en-US" altLang="ko-KR" sz="1100" dirty="0"/>
              <a:t>, M2_1</a:t>
            </a:r>
            <a:r>
              <a:rPr lang="ko-KR" altLang="en-US" sz="1100" dirty="0"/>
              <a:t>위험판단모드</a:t>
            </a:r>
            <a:r>
              <a:rPr lang="en-US" altLang="ko-KR" sz="1100" dirty="0"/>
              <a:t>, M2-2</a:t>
            </a:r>
            <a:r>
              <a:rPr lang="ko-KR" altLang="en-US" sz="1100" dirty="0"/>
              <a:t>위험모드</a:t>
            </a:r>
            <a:endParaRPr lang="en-US" altLang="ko-KR" sz="1100" dirty="0"/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en-US" altLang="ko-KR" sz="1100" dirty="0"/>
              <a:t>1) </a:t>
            </a:r>
            <a:r>
              <a:rPr lang="ko-KR" altLang="en-US" sz="1100" dirty="0"/>
              <a:t>실내모드 </a:t>
            </a:r>
            <a:r>
              <a:rPr lang="en-US" altLang="ko-KR" sz="1100" dirty="0"/>
              <a:t>– </a:t>
            </a:r>
            <a:r>
              <a:rPr lang="ko-KR" altLang="en-US" sz="1100" dirty="0"/>
              <a:t>활동량측정</a:t>
            </a:r>
            <a:endParaRPr lang="en-US" altLang="ko-KR" sz="1100" dirty="0"/>
          </a:p>
          <a:p>
            <a:r>
              <a:rPr lang="en-US" altLang="ko-KR" sz="1100" dirty="0"/>
              <a:t> </a:t>
            </a:r>
            <a:r>
              <a:rPr lang="ko-KR" altLang="en-US" sz="1100" dirty="0"/>
              <a:t>인체의 움직임을 감지하는 </a:t>
            </a:r>
            <a:r>
              <a:rPr lang="en-US" altLang="ko-KR" sz="1100" dirty="0"/>
              <a:t>PIR</a:t>
            </a:r>
            <a:r>
              <a:rPr lang="ko-KR" altLang="en-US" sz="1100" dirty="0"/>
              <a:t>센서를 통하여 사용자의 움직임을 측정하고 이 데이터를 시간의 대한 </a:t>
            </a:r>
            <a:r>
              <a:rPr lang="en-US" altLang="ko-KR" sz="1100" dirty="0"/>
              <a:t>%</a:t>
            </a:r>
            <a:r>
              <a:rPr lang="ko-KR" altLang="en-US" sz="1100" dirty="0"/>
              <a:t>로 환산하여 저장한다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저장한 활동량 데이터는 </a:t>
            </a:r>
            <a:r>
              <a:rPr lang="en-US" altLang="ko-KR" sz="1100" dirty="0"/>
              <a:t>1</a:t>
            </a:r>
            <a:r>
              <a:rPr lang="ko-KR" altLang="en-US" sz="1100" dirty="0"/>
              <a:t>시간에 </a:t>
            </a:r>
            <a:r>
              <a:rPr lang="en-US" altLang="ko-KR" sz="1100" dirty="0"/>
              <a:t>1</a:t>
            </a:r>
            <a:r>
              <a:rPr lang="ko-KR" altLang="en-US" sz="1100" dirty="0"/>
              <a:t>번 씩 서버로 전송하고 이를 앱에서 사용자가 확인할 수 있게 한다</a:t>
            </a:r>
            <a:r>
              <a:rPr lang="en-US" altLang="ko-KR" sz="1100" dirty="0"/>
              <a:t>. </a:t>
            </a:r>
          </a:p>
          <a:p>
            <a:r>
              <a:rPr lang="en-US" altLang="ko-KR" sz="1100" dirty="0"/>
              <a:t> 2) </a:t>
            </a:r>
            <a:r>
              <a:rPr lang="ko-KR" altLang="en-US" sz="1100" dirty="0"/>
              <a:t>예외모드 </a:t>
            </a:r>
            <a:r>
              <a:rPr lang="en-US" altLang="ko-KR" sz="1100" dirty="0"/>
              <a:t>– </a:t>
            </a:r>
            <a:r>
              <a:rPr lang="ko-KR" altLang="en-US" sz="1100" dirty="0"/>
              <a:t>위험</a:t>
            </a:r>
            <a:r>
              <a:rPr lang="en-US" altLang="ko-KR" sz="1100" dirty="0"/>
              <a:t>(</a:t>
            </a:r>
            <a:r>
              <a:rPr lang="ko-KR" altLang="en-US" sz="1100" dirty="0"/>
              <a:t>판단</a:t>
            </a:r>
            <a:r>
              <a:rPr lang="en-US" altLang="ko-KR" sz="1100" dirty="0"/>
              <a:t>)</a:t>
            </a:r>
            <a:r>
              <a:rPr lang="ko-KR" altLang="en-US" sz="1100" dirty="0"/>
              <a:t>모드</a:t>
            </a:r>
            <a:endParaRPr lang="en-US" altLang="ko-KR" sz="1100" dirty="0"/>
          </a:p>
          <a:p>
            <a:r>
              <a:rPr lang="ko-KR" altLang="en-US" sz="1100" dirty="0"/>
              <a:t>초기 셋팅 단계에서 저장한 사용자의 활동 관련 데이터를 불러와 활동량 출력 데이터와 분석하고 그 결과와 불일치하는 결과를 출력 </a:t>
            </a:r>
            <a:endParaRPr lang="en-US" altLang="ko-KR" sz="1100" dirty="0"/>
          </a:p>
          <a:p>
            <a:r>
              <a:rPr lang="ko-KR" altLang="en-US" sz="1100" dirty="0"/>
              <a:t>받는다면</a:t>
            </a:r>
            <a:r>
              <a:rPr lang="en-US" altLang="ko-KR" sz="1100" dirty="0"/>
              <a:t>, </a:t>
            </a:r>
            <a:r>
              <a:rPr lang="ko-KR" altLang="en-US" sz="1100" dirty="0"/>
              <a:t>응급상황으로 판단하여 그에 대한 작업을 수행한다</a:t>
            </a:r>
            <a:r>
              <a:rPr lang="en-US" altLang="ko-KR" sz="1100" dirty="0"/>
              <a:t>. </a:t>
            </a:r>
            <a:r>
              <a:rPr lang="ko-KR" altLang="en-US" sz="1100" dirty="0"/>
              <a:t>최종결과를 포함한 모든 데이터는 서버로 전송되며 이는 앱과 연동된다</a:t>
            </a:r>
            <a:r>
              <a:rPr lang="en-US" altLang="ko-KR" sz="1100" dirty="0"/>
              <a:t>. </a:t>
            </a:r>
            <a:r>
              <a:rPr lang="ko-KR" altLang="en-US" sz="1100" dirty="0"/>
              <a:t>앱 출력에는 </a:t>
            </a:r>
            <a:r>
              <a:rPr lang="ko-KR" altLang="en-US" sz="1100" dirty="0" err="1"/>
              <a:t>데이터값</a:t>
            </a:r>
            <a:r>
              <a:rPr lang="ko-KR" altLang="en-US" sz="1100" dirty="0"/>
              <a:t> 화면 출력</a:t>
            </a:r>
            <a:r>
              <a:rPr lang="en-US" altLang="ko-KR" sz="1100" dirty="0"/>
              <a:t>, </a:t>
            </a:r>
            <a:r>
              <a:rPr lang="ko-KR" altLang="en-US" sz="1100" dirty="0"/>
              <a:t>알람</a:t>
            </a:r>
            <a:r>
              <a:rPr lang="en-US" altLang="ko-KR" sz="1100" dirty="0"/>
              <a:t>, </a:t>
            </a:r>
            <a:r>
              <a:rPr lang="ko-KR" altLang="en-US" sz="1100" dirty="0"/>
              <a:t>카메라 스트리밍이 있다</a:t>
            </a:r>
            <a:r>
              <a:rPr lang="en-US" altLang="ko-KR" sz="1100" dirty="0"/>
              <a:t>.</a:t>
            </a:r>
          </a:p>
          <a:p>
            <a:r>
              <a:rPr lang="en-US" altLang="ko-KR" sz="1200" dirty="0"/>
              <a:t> </a:t>
            </a:r>
          </a:p>
          <a:p>
            <a:endParaRPr lang="ko-KR" altLang="en-US" dirty="0"/>
          </a:p>
        </p:txBody>
      </p:sp>
      <p:pic>
        <p:nvPicPr>
          <p:cNvPr id="1026" name="Picture 2" descr="PIR 모션센서 - 아두이노">
            <a:extLst>
              <a:ext uri="{FF2B5EF4-FFF2-40B4-BE49-F238E27FC236}">
                <a16:creationId xmlns:a16="http://schemas.microsoft.com/office/drawing/2014/main" id="{5CACEAF6-D02F-43BC-87B6-0F49E8FE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0" y="4312766"/>
            <a:ext cx="1958951" cy="19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5A9FA4-6528-41FC-B3C6-C2BD9E446575}"/>
              </a:ext>
            </a:extLst>
          </p:cNvPr>
          <p:cNvSpPr/>
          <p:nvPr/>
        </p:nvSpPr>
        <p:spPr>
          <a:xfrm>
            <a:off x="234302" y="4138195"/>
            <a:ext cx="8728070" cy="2315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35EC6-3F3B-4B6B-A7A0-2D996339CFB0}"/>
              </a:ext>
            </a:extLst>
          </p:cNvPr>
          <p:cNvSpPr txBox="1"/>
          <p:nvPr/>
        </p:nvSpPr>
        <p:spPr>
          <a:xfrm>
            <a:off x="4572000" y="69269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통으로 </a:t>
            </a:r>
            <a:r>
              <a:rPr lang="ko-KR" altLang="en-US" dirty="0" err="1"/>
              <a:t>복붙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1AFE6A-5B3F-42CF-8A88-5158D2B394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00"/>
          <a:stretch/>
        </p:blipFill>
        <p:spPr>
          <a:xfrm>
            <a:off x="6407146" y="4431466"/>
            <a:ext cx="1584176" cy="16792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485524-A466-43DF-B062-F5A91A6B32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93" t="37989" r="38785" b="49305"/>
          <a:stretch/>
        </p:blipFill>
        <p:spPr>
          <a:xfrm>
            <a:off x="3203848" y="4298325"/>
            <a:ext cx="2232248" cy="19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92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315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CB770-D2B3-4BF6-A94E-602AA680474A}"/>
              </a:ext>
            </a:extLst>
          </p:cNvPr>
          <p:cNvSpPr txBox="1"/>
          <p:nvPr/>
        </p:nvSpPr>
        <p:spPr>
          <a:xfrm>
            <a:off x="213254" y="1480428"/>
            <a:ext cx="862198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치매노인 외출 체크를 통한 응급 상황 방지 시스템</a:t>
            </a:r>
            <a:endParaRPr lang="en-US" altLang="ko-KR" sz="1400" b="1" dirty="0"/>
          </a:p>
          <a:p>
            <a:r>
              <a:rPr lang="ko-KR" altLang="en-US" sz="1100" dirty="0"/>
              <a:t> 크게 노인의 외출 활동 시스템 두 가지 모드로 나눈다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M1. 1</a:t>
            </a:r>
            <a:r>
              <a:rPr lang="ko-KR" altLang="en-US" sz="1100" dirty="0"/>
              <a:t>차 외출 판단 모드</a:t>
            </a:r>
            <a:r>
              <a:rPr lang="en-US" altLang="ko-KR" sz="1100" dirty="0"/>
              <a:t>, 2</a:t>
            </a:r>
            <a:r>
              <a:rPr lang="ko-KR" altLang="en-US" sz="1100" dirty="0"/>
              <a:t>차 판단 모드</a:t>
            </a:r>
            <a:endParaRPr lang="en-US" altLang="ko-KR" sz="1100" dirty="0"/>
          </a:p>
          <a:p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>
              <a:buAutoNum type="arabicParenR"/>
            </a:pPr>
            <a:r>
              <a:rPr lang="en-US" altLang="ko-KR" sz="1100" dirty="0"/>
              <a:t>1</a:t>
            </a:r>
            <a:r>
              <a:rPr lang="ko-KR" altLang="en-US" sz="1100" dirty="0"/>
              <a:t>차 외출 판단</a:t>
            </a:r>
            <a:r>
              <a:rPr lang="en-US" altLang="ko-KR" sz="1100" dirty="0"/>
              <a:t> </a:t>
            </a:r>
            <a:r>
              <a:rPr lang="ko-KR" altLang="en-US" sz="1100" dirty="0"/>
              <a:t>모드 </a:t>
            </a:r>
            <a:r>
              <a:rPr lang="en-US" altLang="ko-KR" sz="1100" dirty="0"/>
              <a:t>– </a:t>
            </a:r>
            <a:r>
              <a:rPr lang="ko-KR" altLang="en-US" sz="1100" dirty="0" err="1"/>
              <a:t>아두이노</a:t>
            </a:r>
            <a:r>
              <a:rPr lang="ko-KR" altLang="en-US" sz="1100" dirty="0"/>
              <a:t> 압력센서</a:t>
            </a:r>
            <a:endParaRPr lang="en-US" altLang="ko-KR" sz="1100" dirty="0"/>
          </a:p>
          <a:p>
            <a:r>
              <a:rPr lang="ko-KR" altLang="en-US" sz="1100" dirty="0"/>
              <a:t>현관 안 밖에 </a:t>
            </a:r>
            <a:r>
              <a:rPr lang="ko-KR" altLang="en-US" sz="1100" dirty="0" err="1"/>
              <a:t>아두이노</a:t>
            </a:r>
            <a:r>
              <a:rPr lang="ko-KR" altLang="en-US" sz="1100" dirty="0"/>
              <a:t> 압력센서가 부착된 신발패드를 설치하고 </a:t>
            </a:r>
            <a:r>
              <a:rPr lang="ko-KR" altLang="en-US" sz="1100" dirty="0" err="1"/>
              <a:t>아두이노를</a:t>
            </a:r>
            <a:r>
              <a:rPr lang="ko-KR" altLang="en-US" sz="1100" dirty="0"/>
              <a:t> 제어하여 압력 데이터를 측정한다</a:t>
            </a:r>
            <a:r>
              <a:rPr lang="en-US" altLang="ko-KR" sz="1100" dirty="0"/>
              <a:t>. </a:t>
            </a:r>
            <a:r>
              <a:rPr lang="ko-KR" altLang="en-US" sz="1100" dirty="0"/>
              <a:t>이 데이터를 통해서 현관 내외에서의 노인의 활동을 감지하고</a:t>
            </a:r>
            <a:r>
              <a:rPr lang="en-US" altLang="ko-KR" sz="1100" dirty="0"/>
              <a:t> </a:t>
            </a:r>
            <a:r>
              <a:rPr lang="ko-KR" altLang="en-US" sz="1100" dirty="0"/>
              <a:t>이를 통해 외출 가능성을 유추한다</a:t>
            </a:r>
            <a:r>
              <a:rPr lang="en-US" altLang="ko-KR" sz="1100" dirty="0"/>
              <a:t>. </a:t>
            </a:r>
            <a:r>
              <a:rPr lang="ko-KR" altLang="en-US" sz="1100" dirty="0"/>
              <a:t>외출 가능성이 있다면 곧바로 비상 카메라를 </a:t>
            </a:r>
            <a:r>
              <a:rPr lang="ko-KR" altLang="en-US" sz="1100" dirty="0" err="1"/>
              <a:t>동작시켜</a:t>
            </a:r>
            <a:r>
              <a:rPr lang="ko-KR" altLang="en-US" sz="1100" dirty="0"/>
              <a:t> 외출 인상착의 영상을 저장한다</a:t>
            </a:r>
            <a:r>
              <a:rPr lang="en-US" altLang="ko-KR" sz="1100" dirty="0"/>
              <a:t>. </a:t>
            </a:r>
            <a:r>
              <a:rPr lang="ko-KR" altLang="en-US" sz="1100" dirty="0"/>
              <a:t>그리고 </a:t>
            </a:r>
            <a:r>
              <a:rPr lang="en-US" altLang="ko-KR" sz="1100" dirty="0"/>
              <a:t>DB</a:t>
            </a:r>
            <a:r>
              <a:rPr lang="ko-KR" altLang="en-US" sz="1100" dirty="0"/>
              <a:t>로 전달하여 앱 외출 위젯을 </a:t>
            </a:r>
            <a:r>
              <a:rPr lang="en-US" altLang="ko-KR" sz="1100" dirty="0"/>
              <a:t>ON</a:t>
            </a:r>
            <a:r>
              <a:rPr lang="ko-KR" altLang="en-US" sz="1100" dirty="0"/>
              <a:t>시킨다</a:t>
            </a:r>
            <a:r>
              <a:rPr lang="en-US" altLang="ko-KR" sz="1100" dirty="0"/>
              <a:t>.]</a:t>
            </a:r>
          </a:p>
          <a:p>
            <a:r>
              <a:rPr lang="en-US" altLang="ko-KR" sz="1100" dirty="0"/>
              <a:t>2) 2</a:t>
            </a:r>
            <a:r>
              <a:rPr lang="ko-KR" altLang="en-US" sz="1100" dirty="0"/>
              <a:t>차 외출 판단 모드</a:t>
            </a:r>
            <a:endParaRPr lang="en-US" altLang="ko-KR" sz="1100" dirty="0"/>
          </a:p>
          <a:p>
            <a:r>
              <a:rPr lang="en-US" altLang="ko-KR" sz="1100" dirty="0"/>
              <a:t>1</a:t>
            </a:r>
            <a:r>
              <a:rPr lang="ko-KR" altLang="en-US" sz="1100" dirty="0"/>
              <a:t>차 외출 판단 모드 결과에 따라 곧바로 </a:t>
            </a:r>
            <a:r>
              <a:rPr lang="en-US" altLang="ko-KR" sz="1100" dirty="0"/>
              <a:t>2</a:t>
            </a:r>
            <a:r>
              <a:rPr lang="ko-KR" altLang="en-US" sz="1100" dirty="0"/>
              <a:t>차 외출 판단 모드가 실행된다</a:t>
            </a:r>
            <a:r>
              <a:rPr lang="en-US" altLang="ko-KR" sz="1100" dirty="0"/>
              <a:t>. 1</a:t>
            </a:r>
            <a:r>
              <a:rPr lang="ko-KR" altLang="en-US" sz="1100" dirty="0"/>
              <a:t>차 판단 외출 결과 데이터 변수가 </a:t>
            </a:r>
            <a:r>
              <a:rPr lang="en-US" altLang="ko-KR" sz="1100" dirty="0"/>
              <a:t>1</a:t>
            </a:r>
            <a:r>
              <a:rPr lang="ko-KR" altLang="en-US" sz="1100" dirty="0"/>
              <a:t>일 경우 곧바로 </a:t>
            </a:r>
            <a:r>
              <a:rPr lang="en-US" altLang="ko-KR" sz="1100" dirty="0"/>
              <a:t>2</a:t>
            </a:r>
            <a:r>
              <a:rPr lang="ko-KR" altLang="en-US" sz="1100" dirty="0"/>
              <a:t>차 외출 판단 보드가 실행 되고</a:t>
            </a:r>
            <a:r>
              <a:rPr lang="en-US" altLang="ko-KR" sz="1100" dirty="0"/>
              <a:t>, 0</a:t>
            </a:r>
            <a:r>
              <a:rPr lang="ko-KR" altLang="en-US" sz="1100" dirty="0"/>
              <a:t>인 경우 곧바로 종료된다</a:t>
            </a:r>
            <a:r>
              <a:rPr lang="en-US" altLang="ko-KR" sz="1100" dirty="0"/>
              <a:t>. 1</a:t>
            </a:r>
            <a:r>
              <a:rPr lang="ko-KR" altLang="en-US" sz="1100" dirty="0"/>
              <a:t>차 외출 판단 모드에서 저장한 외출 시간 데이터를 불러온다</a:t>
            </a:r>
            <a:r>
              <a:rPr lang="en-US" altLang="ko-KR" sz="1100" dirty="0"/>
              <a:t>. </a:t>
            </a:r>
            <a:r>
              <a:rPr lang="ko-KR" altLang="en-US" sz="1100" dirty="0"/>
              <a:t>서버 </a:t>
            </a:r>
            <a:r>
              <a:rPr lang="en-US" altLang="ko-KR" sz="1100" dirty="0"/>
              <a:t>DB</a:t>
            </a:r>
            <a:r>
              <a:rPr lang="ko-KR" altLang="en-US" sz="1100" dirty="0"/>
              <a:t>에 저장된 해당 노인의 회원 정보 테이블에서 외출 허용시간 데이터를 불러온다</a:t>
            </a:r>
            <a:r>
              <a:rPr lang="en-US" altLang="ko-KR" sz="1100" dirty="0"/>
              <a:t>. </a:t>
            </a:r>
            <a:r>
              <a:rPr lang="ko-KR" altLang="en-US" sz="1100" dirty="0"/>
              <a:t>두 데이터를 비교하고 외출 시간이 허용 시간 이상인 경우 </a:t>
            </a:r>
            <a:r>
              <a:rPr lang="en-US" altLang="ko-KR" sz="1100" dirty="0"/>
              <a:t>2</a:t>
            </a:r>
            <a:r>
              <a:rPr lang="ko-KR" altLang="en-US" sz="1100" dirty="0"/>
              <a:t>차 외출로 판단하고 이를 </a:t>
            </a:r>
            <a:r>
              <a:rPr lang="en-US" altLang="ko-KR" sz="1100" dirty="0"/>
              <a:t>DB</a:t>
            </a:r>
            <a:r>
              <a:rPr lang="ko-KR" altLang="en-US" sz="1100" dirty="0"/>
              <a:t>에 전송한다</a:t>
            </a:r>
            <a:r>
              <a:rPr lang="en-US" altLang="ko-KR" sz="1100" dirty="0"/>
              <a:t>. DB</a:t>
            </a:r>
            <a:r>
              <a:rPr lang="ko-KR" altLang="en-US" sz="1100" dirty="0"/>
              <a:t>에 담긴 데이터를 통해 서버는 앱으로 전달하여 위험 외출 팝업 알람을 작동시킨다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A9FA4-6528-41FC-B3C6-C2BD9E446575}"/>
              </a:ext>
            </a:extLst>
          </p:cNvPr>
          <p:cNvSpPr/>
          <p:nvPr/>
        </p:nvSpPr>
        <p:spPr>
          <a:xfrm>
            <a:off x="234302" y="4138195"/>
            <a:ext cx="8728070" cy="2315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2" descr="아두이노로 압력을 측정하기">
            <a:extLst>
              <a:ext uri="{FF2B5EF4-FFF2-40B4-BE49-F238E27FC236}">
                <a16:creationId xmlns:a16="http://schemas.microsoft.com/office/drawing/2014/main" id="{4934642C-ADD8-4D4C-A121-61EDC73B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6" y="4378078"/>
            <a:ext cx="2545085" cy="193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FD6A95-3210-4533-87C7-DE841F841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039" y="4386224"/>
            <a:ext cx="1152128" cy="1748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A8619C-9604-4E43-B884-FA00646BEC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74" t="26954" r="15121" b="951"/>
          <a:stretch/>
        </p:blipFill>
        <p:spPr>
          <a:xfrm>
            <a:off x="3412735" y="4326885"/>
            <a:ext cx="2223025" cy="193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39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315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CB770-D2B3-4BF6-A94E-602AA680474A}"/>
              </a:ext>
            </a:extLst>
          </p:cNvPr>
          <p:cNvSpPr txBox="1"/>
          <p:nvPr/>
        </p:nvSpPr>
        <p:spPr>
          <a:xfrm>
            <a:off x="234302" y="1632865"/>
            <a:ext cx="85499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치매 노인 위험 상황 대처를 위한 비상 카메라</a:t>
            </a:r>
            <a:r>
              <a:rPr lang="en-US" altLang="ko-KR" sz="1400" b="1" dirty="0"/>
              <a:t>Ⅰ</a:t>
            </a:r>
            <a:r>
              <a:rPr lang="ko-KR" altLang="en-US" sz="1400" b="1" dirty="0"/>
              <a:t> 작동</a:t>
            </a:r>
          </a:p>
          <a:p>
            <a:r>
              <a:rPr lang="ko-KR" altLang="en-US" dirty="0"/>
              <a:t> </a:t>
            </a:r>
            <a:r>
              <a:rPr lang="ko-KR" altLang="en-US" sz="1200" dirty="0"/>
              <a:t>위험 상황 판단 시 내부 비상 카메라를 작동하여 빠르게 대처 하도록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파이카메라와 연결된 </a:t>
            </a:r>
            <a:r>
              <a:rPr lang="ko-KR" altLang="en-US" sz="1200" dirty="0" err="1"/>
              <a:t>라즈베리파이에</a:t>
            </a:r>
            <a:r>
              <a:rPr lang="ko-KR" altLang="en-US" sz="1200" dirty="0"/>
              <a:t> </a:t>
            </a:r>
            <a:r>
              <a:rPr lang="en-US" altLang="ko-KR" sz="1200" dirty="0"/>
              <a:t>MOTION</a:t>
            </a:r>
            <a:r>
              <a:rPr lang="ko-KR" altLang="en-US" sz="1200" dirty="0"/>
              <a:t>을 실행시켜 웹 스트리밍을 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이때 </a:t>
            </a:r>
            <a:r>
              <a:rPr lang="ko-KR" altLang="en-US" sz="1200" dirty="0" err="1"/>
              <a:t>포트포워딩을</a:t>
            </a:r>
            <a:r>
              <a:rPr lang="ko-KR" altLang="en-US" sz="1200" dirty="0"/>
              <a:t> 통하여 어느 공유기에서도 </a:t>
            </a:r>
            <a:r>
              <a:rPr lang="en-US" altLang="ko-KR" sz="1200" dirty="0"/>
              <a:t>MOTION Web</a:t>
            </a:r>
            <a:r>
              <a:rPr lang="ko-KR" altLang="en-US" sz="1200" dirty="0"/>
              <a:t>을 접속할 수 있도록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WebView</a:t>
            </a:r>
            <a:r>
              <a:rPr lang="ko-KR" altLang="en-US" sz="1200" dirty="0"/>
              <a:t>을 통해 </a:t>
            </a:r>
            <a:r>
              <a:rPr lang="en-US" altLang="ko-KR" sz="1200" dirty="0"/>
              <a:t>MOTION HTML</a:t>
            </a:r>
            <a:r>
              <a:rPr lang="ko-KR" altLang="en-US" sz="1200" dirty="0"/>
              <a:t>을 호출하여 앱에서 실시간 영상을 송출한다</a:t>
            </a:r>
            <a:r>
              <a:rPr lang="en-US" altLang="ko-KR" sz="12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162D1-AA0D-4038-8F6A-846593590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7" y="4357119"/>
            <a:ext cx="1511248" cy="16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FE01E296-37C1-4C9F-BDB2-C35FBC082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4387983"/>
            <a:ext cx="1800200" cy="17059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AA95B0-257D-4A93-A7B7-50F24F5B653A}"/>
              </a:ext>
            </a:extLst>
          </p:cNvPr>
          <p:cNvSpPr txBox="1"/>
          <p:nvPr/>
        </p:nvSpPr>
        <p:spPr>
          <a:xfrm>
            <a:off x="270492" y="2770077"/>
            <a:ext cx="8549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치매 노인 외출 상황 대처를 위한 비상 카메라</a:t>
            </a:r>
            <a:r>
              <a:rPr lang="en-US" altLang="ko-KR" sz="1400" b="1" dirty="0"/>
              <a:t>Ⅱ</a:t>
            </a:r>
            <a:r>
              <a:rPr lang="ko-KR" altLang="en-US" sz="1400" b="1" dirty="0"/>
              <a:t> 작동</a:t>
            </a:r>
          </a:p>
          <a:p>
            <a:r>
              <a:rPr lang="ko-KR" altLang="en-US" dirty="0"/>
              <a:t> </a:t>
            </a:r>
            <a:r>
              <a:rPr lang="ko-KR" altLang="en-US" sz="1200" dirty="0"/>
              <a:t>외출 판단 시 현관 비상 카메라를 작동하여 빠르게 대처 하도록 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현관 쪽 파이카메라와 연결된 </a:t>
            </a:r>
            <a:r>
              <a:rPr lang="ko-KR" altLang="en-US" sz="1200" dirty="0" err="1"/>
              <a:t>라즈베리파이에서</a:t>
            </a:r>
            <a:r>
              <a:rPr lang="ko-KR" altLang="en-US" sz="1200" dirty="0"/>
              <a:t> 동영상 촬영 코드를 실행시킨다</a:t>
            </a:r>
            <a:r>
              <a:rPr lang="en-US" altLang="ko-KR" sz="1200" dirty="0"/>
              <a:t>.  </a:t>
            </a:r>
            <a:r>
              <a:rPr lang="ko-KR" altLang="en-US" sz="1200" dirty="0"/>
              <a:t>코드는 </a:t>
            </a:r>
            <a:r>
              <a:rPr lang="en-US" altLang="ko-KR" sz="1200" dirty="0"/>
              <a:t>5</a:t>
            </a:r>
            <a:r>
              <a:rPr lang="ko-KR" altLang="en-US" sz="1200" dirty="0"/>
              <a:t>초 동안 촬영하도록 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FileZilla</a:t>
            </a:r>
            <a:r>
              <a:rPr lang="ko-KR" altLang="en-US" sz="1200" dirty="0"/>
              <a:t>을 통해 </a:t>
            </a:r>
            <a:r>
              <a:rPr lang="ko-KR" altLang="en-US" sz="1200" dirty="0" err="1"/>
              <a:t>라즈베리파이에</a:t>
            </a:r>
            <a:r>
              <a:rPr lang="ko-KR" altLang="en-US" sz="1200" dirty="0"/>
              <a:t> 저장된 영상</a:t>
            </a:r>
            <a:r>
              <a:rPr lang="en-US" altLang="ko-KR" sz="1200" dirty="0"/>
              <a:t> </a:t>
            </a:r>
            <a:r>
              <a:rPr lang="ko-KR" altLang="en-US" sz="1200" dirty="0"/>
              <a:t>파일을 송신한다</a:t>
            </a:r>
            <a:r>
              <a:rPr lang="en-US" altLang="ko-KR" sz="12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F8B2CD-3F56-4562-8F30-9FCE00C710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64" y="4427085"/>
            <a:ext cx="1800200" cy="15960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0CBCFC-1354-4331-9348-AE01D0E38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388" y="4424164"/>
            <a:ext cx="2031812" cy="16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82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B992C3-3C68-43CE-80B2-5919421D0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124744"/>
            <a:ext cx="6879471" cy="55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99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27431"/>
              </p:ext>
            </p:extLst>
          </p:nvPr>
        </p:nvGraphicFramePr>
        <p:xfrm>
          <a:off x="424356" y="1437415"/>
          <a:ext cx="8039800" cy="5118600"/>
        </p:xfrm>
        <a:graphic>
          <a:graphicData uri="http://schemas.openxmlformats.org/drawingml/2006/table">
            <a:tbl>
              <a:tblPr/>
              <a:tblGrid>
                <a:gridCol w="116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4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4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37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LOD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LOD-01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83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  <a:cs typeface="+mn-cs"/>
                        </a:rPr>
                        <a:t>보호자용 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023936"/>
                  </a:ext>
                </a:extLst>
              </a:tr>
              <a:tr h="592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LOG-03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센터용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회원가입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91115"/>
                  </a:ext>
                </a:extLst>
              </a:tr>
              <a:tr h="55712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LOG-04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환자 정보 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92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BOH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BOH-01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노인 생활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&amp;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안전 정보 조회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92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BOH-02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세부사항조회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53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95103" y="1438227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644847" y="1438227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5" name="image13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96375" y="1566008"/>
            <a:ext cx="4190388" cy="3915550"/>
          </a:xfrm>
          <a:prstGeom prst="rect">
            <a:avLst/>
          </a:prstGeom>
          <a:noFill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8133F4C-267F-4ABD-BAA2-037DD842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4" y="1862517"/>
            <a:ext cx="3855520" cy="34859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1CD9662-9FD3-40A4-8744-433AB39FC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4985" y="1862517"/>
            <a:ext cx="3789398" cy="746397"/>
          </a:xfrm>
          <a:prstGeom prst="rect">
            <a:avLst/>
          </a:prstGeom>
        </p:spPr>
      </p:pic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E8E1D066-2C56-4824-ADF8-A6FFB6A5F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13651"/>
              </p:ext>
            </p:extLst>
          </p:nvPr>
        </p:nvGraphicFramePr>
        <p:xfrm>
          <a:off x="2627784" y="2059744"/>
          <a:ext cx="1768440" cy="31531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84220">
                  <a:extLst>
                    <a:ext uri="{9D8B030D-6E8A-4147-A177-3AD203B41FA5}">
                      <a16:colId xmlns:a16="http://schemas.microsoft.com/office/drawing/2014/main" val="1289223088"/>
                    </a:ext>
                  </a:extLst>
                </a:gridCol>
                <a:gridCol w="884220">
                  <a:extLst>
                    <a:ext uri="{9D8B030D-6E8A-4147-A177-3AD203B41FA5}">
                      <a16:colId xmlns:a16="http://schemas.microsoft.com/office/drawing/2014/main" val="654709976"/>
                    </a:ext>
                  </a:extLst>
                </a:gridCol>
              </a:tblGrid>
              <a:tr h="35552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patient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92354" marR="92354" marT="46177" marB="461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028386"/>
                  </a:ext>
                </a:extLst>
              </a:tr>
              <a:tr h="3108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pk</a:t>
                      </a:r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patientID</a:t>
                      </a:r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120236"/>
                  </a:ext>
                </a:extLst>
              </a:tr>
              <a:tr h="31084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meal</a:t>
                      </a:r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559"/>
                  </a:ext>
                </a:extLst>
              </a:tr>
              <a:tr h="31084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drug</a:t>
                      </a:r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78778"/>
                  </a:ext>
                </a:extLst>
              </a:tr>
              <a:tr h="31084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activity</a:t>
                      </a:r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14890"/>
                  </a:ext>
                </a:extLst>
              </a:tr>
              <a:tr h="31084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outing</a:t>
                      </a:r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60235"/>
                  </a:ext>
                </a:extLst>
              </a:tr>
              <a:tr h="31084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drugcount</a:t>
                      </a:r>
                      <a:endParaRPr lang="en-US" altLang="ko-KR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113929"/>
                  </a:ext>
                </a:extLst>
              </a:tr>
              <a:tr h="31084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drugtime</a:t>
                      </a:r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640990"/>
                  </a:ext>
                </a:extLst>
              </a:tr>
              <a:tr h="31084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sleeptime</a:t>
                      </a:r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99822"/>
                  </a:ext>
                </a:extLst>
              </a:tr>
              <a:tr h="31084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centerID</a:t>
                      </a:r>
                      <a:endParaRPr lang="ko-KR" altLang="en-US" sz="1100" dirty="0"/>
                    </a:p>
                  </a:txBody>
                  <a:tcPr marL="64348" marR="64348" marT="26326" marB="263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914438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5C073538-D054-4AA7-8763-D55601570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4985" y="2781561"/>
            <a:ext cx="3793209" cy="17816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6B04A65-47CC-4E73-915D-30ECDE897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4985" y="2781561"/>
            <a:ext cx="3793210" cy="178165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2D8A38B-F38F-4037-AFBC-F2D3F6FEB4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692" y="1713329"/>
            <a:ext cx="838200" cy="1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229711" y="1257092"/>
            <a:ext cx="6430521" cy="365125"/>
          </a:xfrm>
        </p:spPr>
        <p:txBody>
          <a:bodyPr/>
          <a:lstStyle/>
          <a:p>
            <a:pPr algn="l"/>
            <a:r>
              <a:rPr lang="ko-KR" altLang="en-US" b="1" dirty="0"/>
              <a:t>적외선 </a:t>
            </a:r>
            <a:r>
              <a:rPr lang="en-US" altLang="ko-KR" b="1" dirty="0"/>
              <a:t>PIR</a:t>
            </a:r>
            <a:r>
              <a:rPr lang="ko-KR" altLang="en-US" b="1" dirty="0"/>
              <a:t>센서를 이용한 활동량 측정 </a:t>
            </a:r>
            <a:r>
              <a:rPr lang="en-US" altLang="ko-KR" b="1" dirty="0"/>
              <a:t>EM</a:t>
            </a:r>
            <a:r>
              <a:rPr lang="ko-KR" altLang="en-US" b="1" dirty="0"/>
              <a:t> 판단 </a:t>
            </a:r>
            <a:r>
              <a:rPr lang="en-US" altLang="ko-KR" b="1" dirty="0"/>
              <a:t>(.</a:t>
            </a:r>
            <a:r>
              <a:rPr lang="en-US" altLang="ko-KR" b="1" dirty="0" err="1"/>
              <a:t>py</a:t>
            </a:r>
            <a:r>
              <a:rPr lang="en-US" altLang="ko-KR" b="1" dirty="0"/>
              <a:t>) (</a:t>
            </a:r>
            <a:r>
              <a:rPr lang="ko-KR" altLang="en-US" b="1" dirty="0"/>
              <a:t>실내 활동 디바이스</a:t>
            </a:r>
            <a:r>
              <a:rPr lang="en-US" altLang="ko-KR" b="1" dirty="0"/>
              <a:t>Raspberry Pi )</a:t>
            </a:r>
          </a:p>
          <a:p>
            <a:pPr algn="l"/>
            <a:r>
              <a:rPr lang="en-US" altLang="ko-KR" b="1" dirty="0"/>
              <a:t>: </a:t>
            </a:r>
            <a:r>
              <a:rPr lang="ko-KR" altLang="en-US" sz="1050" b="1" dirty="0"/>
              <a:t>서버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회원정보 데이터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수신</a:t>
            </a:r>
            <a:r>
              <a:rPr lang="en-US" altLang="ko-KR" sz="1050" b="1" dirty="0"/>
              <a:t>. </a:t>
            </a:r>
            <a:r>
              <a:rPr lang="ko-KR" altLang="en-US" sz="1050" b="1" dirty="0"/>
              <a:t>서버 </a:t>
            </a:r>
            <a:r>
              <a:rPr lang="en-US" altLang="ko-KR" sz="1050" b="1" dirty="0"/>
              <a:t>DB Default </a:t>
            </a:r>
            <a:r>
              <a:rPr lang="ko-KR" altLang="en-US" sz="1050" b="1" dirty="0"/>
              <a:t>값 설정</a:t>
            </a:r>
            <a:r>
              <a:rPr lang="en-US" altLang="ko-KR" sz="1050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896307-9444-477A-A694-001D40EA4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4137"/>
            <a:ext cx="7560840" cy="43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229711" y="1257092"/>
            <a:ext cx="7078593" cy="365125"/>
          </a:xfrm>
        </p:spPr>
        <p:txBody>
          <a:bodyPr/>
          <a:lstStyle/>
          <a:p>
            <a:pPr algn="l"/>
            <a:r>
              <a:rPr lang="ko-KR" altLang="en-US" b="1" dirty="0"/>
              <a:t>적외선 </a:t>
            </a:r>
            <a:r>
              <a:rPr lang="en-US" altLang="ko-KR" b="1" dirty="0"/>
              <a:t>PIR</a:t>
            </a:r>
            <a:r>
              <a:rPr lang="ko-KR" altLang="en-US" b="1" dirty="0"/>
              <a:t>센서를 이용한 활동량 측정 </a:t>
            </a:r>
            <a:r>
              <a:rPr lang="en-US" altLang="ko-KR" b="1" dirty="0"/>
              <a:t>EM</a:t>
            </a:r>
            <a:r>
              <a:rPr lang="ko-KR" altLang="en-US" b="1" dirty="0"/>
              <a:t> 판단 </a:t>
            </a:r>
            <a:r>
              <a:rPr lang="en-US" altLang="ko-KR" b="1" dirty="0"/>
              <a:t>(.</a:t>
            </a:r>
            <a:r>
              <a:rPr lang="en-US" altLang="ko-KR" b="1" dirty="0" err="1"/>
              <a:t>py</a:t>
            </a:r>
            <a:r>
              <a:rPr lang="en-US" altLang="ko-KR" b="1" dirty="0"/>
              <a:t>) (</a:t>
            </a:r>
            <a:r>
              <a:rPr lang="ko-KR" altLang="en-US" b="1" dirty="0"/>
              <a:t>실내 활동 디바이스</a:t>
            </a:r>
            <a:r>
              <a:rPr lang="en-US" altLang="ko-KR" b="1" dirty="0"/>
              <a:t>Raspberry Pi )</a:t>
            </a:r>
          </a:p>
          <a:p>
            <a:pPr algn="l"/>
            <a:r>
              <a:rPr lang="en-US" altLang="ko-KR" b="1" dirty="0"/>
              <a:t>: </a:t>
            </a:r>
            <a:r>
              <a:rPr lang="ko-KR" altLang="en-US" sz="1050" b="1" dirty="0"/>
              <a:t>활동량 측정</a:t>
            </a:r>
            <a:r>
              <a:rPr lang="en-US" altLang="ko-KR" sz="1050" b="1" dirty="0"/>
              <a:t>. </a:t>
            </a:r>
            <a:r>
              <a:rPr lang="ko-KR" altLang="en-US" sz="1050" b="1" dirty="0"/>
              <a:t>실내 위험판단</a:t>
            </a:r>
            <a:r>
              <a:rPr lang="en-US" altLang="ko-KR" sz="1050" b="1" dirty="0"/>
              <a:t>. </a:t>
            </a:r>
            <a:r>
              <a:rPr lang="ko-KR" altLang="en-US" sz="1050" b="1" dirty="0"/>
              <a:t>서버</a:t>
            </a:r>
            <a:r>
              <a:rPr lang="en-US" altLang="ko-KR" sz="1050" b="1" dirty="0"/>
              <a:t>DB</a:t>
            </a:r>
            <a:r>
              <a:rPr lang="ko-KR" altLang="en-US" sz="1050" b="1" dirty="0"/>
              <a:t>로 데이터 전송</a:t>
            </a:r>
            <a:r>
              <a:rPr lang="en-US" altLang="ko-KR" sz="1050" b="1" dirty="0"/>
              <a:t>.</a:t>
            </a:r>
            <a:endParaRPr lang="ko-KR" altLang="en-US" sz="105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D0136-B354-4A47-B147-4A55B82CF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294" y="1764845"/>
            <a:ext cx="3928039" cy="45519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030E2E-167F-4A0E-90FA-2C7605F01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12" y="1764845"/>
            <a:ext cx="4918352" cy="28827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789AB4-6D49-4C66-91A7-805E6F74E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10" y="4396400"/>
            <a:ext cx="4824535" cy="25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94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1E9C5C-58CF-41BE-A727-49FEC23C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32"/>
          <a:stretch/>
        </p:blipFill>
        <p:spPr>
          <a:xfrm>
            <a:off x="286344" y="1867136"/>
            <a:ext cx="4933727" cy="45862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229711" y="1257092"/>
            <a:ext cx="7798673" cy="365125"/>
          </a:xfrm>
        </p:spPr>
        <p:txBody>
          <a:bodyPr/>
          <a:lstStyle/>
          <a:p>
            <a:pPr algn="l"/>
            <a:r>
              <a:rPr lang="ko-KR" altLang="en-US" b="1" dirty="0"/>
              <a:t>압력센서를 통한 데이터 측정 외출 판단 대처 </a:t>
            </a:r>
            <a:r>
              <a:rPr lang="en-US" altLang="ko-KR" b="1" dirty="0"/>
              <a:t>(.</a:t>
            </a:r>
            <a:r>
              <a:rPr lang="en-US" altLang="ko-KR" b="1" dirty="0" err="1"/>
              <a:t>ino</a:t>
            </a:r>
            <a:r>
              <a:rPr lang="en-US" altLang="ko-KR" b="1" dirty="0"/>
              <a:t>) (</a:t>
            </a:r>
            <a:r>
              <a:rPr lang="ko-KR" altLang="en-US" b="1" dirty="0"/>
              <a:t>외출 판단 디바이스</a:t>
            </a:r>
            <a:r>
              <a:rPr lang="en-US" altLang="ko-KR" b="1" dirty="0"/>
              <a:t> </a:t>
            </a:r>
            <a:r>
              <a:rPr lang="en-US" altLang="ko-KR" b="1" dirty="0" err="1"/>
              <a:t>Ardoino</a:t>
            </a:r>
            <a:r>
              <a:rPr lang="en-US" altLang="ko-KR" b="1" dirty="0"/>
              <a:t> 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94FDB5-71FC-4EEE-A52B-0E01D7B4C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95"/>
          <a:stretch/>
        </p:blipFill>
        <p:spPr>
          <a:xfrm>
            <a:off x="4320799" y="1988840"/>
            <a:ext cx="4392488" cy="40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4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0"/>
            <a:ext cx="4291660" cy="48824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8824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7874C4-AFC6-4F2E-AD5B-71208C9BF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798339"/>
              </p:ext>
            </p:extLst>
          </p:nvPr>
        </p:nvGraphicFramePr>
        <p:xfrm>
          <a:off x="4633376" y="1473898"/>
          <a:ext cx="4168907" cy="4811594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13660960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649073841"/>
                    </a:ext>
                  </a:extLst>
                </a:gridCol>
                <a:gridCol w="1864651">
                  <a:extLst>
                    <a:ext uri="{9D8B030D-6E8A-4147-A177-3AD203B41FA5}">
                      <a16:colId xmlns:a16="http://schemas.microsoft.com/office/drawing/2014/main" val="2488092278"/>
                    </a:ext>
                  </a:extLst>
                </a:gridCol>
              </a:tblGrid>
              <a:tr h="528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측정 지표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기존 치매 노인 대상</a:t>
                      </a:r>
                      <a:endParaRPr lang="en-US" alt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 </a:t>
                      </a:r>
                      <a:r>
                        <a:rPr lang="en-US" sz="1000" kern="100" dirty="0">
                          <a:effectLst/>
                        </a:rPr>
                        <a:t>IoT </a:t>
                      </a:r>
                      <a:r>
                        <a:rPr lang="ko-KR" sz="1000" kern="100" dirty="0">
                          <a:effectLst/>
                        </a:rPr>
                        <a:t>기기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본 프로젝트</a:t>
                      </a:r>
                      <a:r>
                        <a:rPr lang="ko-KR" altLang="en-US" sz="1000" kern="100" dirty="0">
                          <a:effectLst/>
                        </a:rPr>
                        <a:t>의</a:t>
                      </a:r>
                      <a:r>
                        <a:rPr lang="ko-KR" sz="1000" kern="100" dirty="0">
                          <a:effectLst/>
                        </a:rPr>
                        <a:t> </a:t>
                      </a:r>
                      <a:r>
                        <a:rPr lang="en-US" sz="1000" kern="100" dirty="0">
                          <a:effectLst/>
                        </a:rPr>
                        <a:t>IoT </a:t>
                      </a:r>
                      <a:r>
                        <a:rPr lang="ko-KR" sz="1000" kern="100" dirty="0">
                          <a:effectLst/>
                        </a:rPr>
                        <a:t>기기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7752199"/>
                  </a:ext>
                </a:extLst>
              </a:tr>
              <a:tr h="11277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편리성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손목에 착용하는 팔찌형 기기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인공지능 스피커와 로봇을 통한 환자와 의사소통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식탁이나 방안에 부착하는 고정형 기기로 환자가 일일이 챙기지 않아도 된다</a:t>
                      </a:r>
                      <a:r>
                        <a:rPr lang="en-US" sz="1000" kern="100" dirty="0">
                          <a:effectLst/>
                        </a:rPr>
                        <a:t>.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보호자나 센터에서 실시간으로 정보를 받을 수 있다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7180542"/>
                  </a:ext>
                </a:extLst>
              </a:tr>
              <a:tr h="13044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기능성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알람을 제공하거나 인공지능 스피커로 대화를 통해 행동 실행 여부 확인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치매 노인분들의 특성 상 알람만으로 행동 실행 어려움 및 의사소통이 힘든 경우 존재</a:t>
                      </a:r>
                      <a:r>
                        <a:rPr lang="en-US" sz="1000" kern="100" dirty="0">
                          <a:effectLst/>
                        </a:rPr>
                        <a:t>, </a:t>
                      </a:r>
                      <a:r>
                        <a:rPr lang="ko-KR" sz="1000" kern="100" dirty="0">
                          <a:effectLst/>
                        </a:rPr>
                        <a:t>이때 센서를 통해 사람을 인식하고 직접 약을 제공하며 실행 여부를 확인한다</a:t>
                      </a:r>
                      <a:r>
                        <a:rPr lang="en-US" sz="1000" kern="100" dirty="0">
                          <a:effectLst/>
                        </a:rPr>
                        <a:t>.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6328460"/>
                  </a:ext>
                </a:extLst>
              </a:tr>
              <a:tr h="18514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 err="1">
                          <a:effectLst/>
                        </a:rPr>
                        <a:t>사용성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각 기능별로 따로 제품이 존재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터치 스크린 등 환자 분이 직접 터치 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각 기능을 통합하여 하나의 통합 관리 시스템으로 한번에 상황을 알아보기 용이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r>
                        <a:rPr lang="ko-KR" sz="1000" kern="100" dirty="0">
                          <a:effectLst/>
                        </a:rPr>
                        <a:t>어르신분들이 직접 터치하거나 조작하기에는 어려움이 있어 센서들로 자동으로 사람을 인식하고 초기의 세팅만 있으면 추후 별도의 조작 없이 사용 가능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293042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35A6FBC-3A9A-4E17-96F9-1174CF851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99750"/>
              </p:ext>
            </p:extLst>
          </p:nvPr>
        </p:nvGraphicFramePr>
        <p:xfrm>
          <a:off x="263575" y="1609501"/>
          <a:ext cx="4209022" cy="416606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3969">
                  <a:extLst>
                    <a:ext uri="{9D8B030D-6E8A-4147-A177-3AD203B41FA5}">
                      <a16:colId xmlns:a16="http://schemas.microsoft.com/office/drawing/2014/main" val="3829621031"/>
                    </a:ext>
                  </a:extLst>
                </a:gridCol>
                <a:gridCol w="637835">
                  <a:extLst>
                    <a:ext uri="{9D8B030D-6E8A-4147-A177-3AD203B41FA5}">
                      <a16:colId xmlns:a16="http://schemas.microsoft.com/office/drawing/2014/main" val="539839084"/>
                    </a:ext>
                  </a:extLst>
                </a:gridCol>
                <a:gridCol w="561203">
                  <a:extLst>
                    <a:ext uri="{9D8B030D-6E8A-4147-A177-3AD203B41FA5}">
                      <a16:colId xmlns:a16="http://schemas.microsoft.com/office/drawing/2014/main" val="4127143777"/>
                    </a:ext>
                  </a:extLst>
                </a:gridCol>
                <a:gridCol w="561203">
                  <a:extLst>
                    <a:ext uri="{9D8B030D-6E8A-4147-A177-3AD203B41FA5}">
                      <a16:colId xmlns:a16="http://schemas.microsoft.com/office/drawing/2014/main" val="3127259034"/>
                    </a:ext>
                  </a:extLst>
                </a:gridCol>
                <a:gridCol w="561203">
                  <a:extLst>
                    <a:ext uri="{9D8B030D-6E8A-4147-A177-3AD203B41FA5}">
                      <a16:colId xmlns:a16="http://schemas.microsoft.com/office/drawing/2014/main" val="1739245052"/>
                    </a:ext>
                  </a:extLst>
                </a:gridCol>
                <a:gridCol w="561203">
                  <a:extLst>
                    <a:ext uri="{9D8B030D-6E8A-4147-A177-3AD203B41FA5}">
                      <a16:colId xmlns:a16="http://schemas.microsoft.com/office/drawing/2014/main" val="4031853955"/>
                    </a:ext>
                  </a:extLst>
                </a:gridCol>
                <a:gridCol w="561203">
                  <a:extLst>
                    <a:ext uri="{9D8B030D-6E8A-4147-A177-3AD203B41FA5}">
                      <a16:colId xmlns:a16="http://schemas.microsoft.com/office/drawing/2014/main" val="1113034231"/>
                    </a:ext>
                  </a:extLst>
                </a:gridCol>
                <a:gridCol w="561203">
                  <a:extLst>
                    <a:ext uri="{9D8B030D-6E8A-4147-A177-3AD203B41FA5}">
                      <a16:colId xmlns:a16="http://schemas.microsoft.com/office/drawing/2014/main" val="676994122"/>
                    </a:ext>
                  </a:extLst>
                </a:gridCol>
              </a:tblGrid>
              <a:tr h="87213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제품명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제안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하는 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시스템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Kt</a:t>
                      </a:r>
                      <a:r>
                        <a:rPr lang="en-US" sz="900" kern="100" dirty="0">
                          <a:effectLst/>
                        </a:rPr>
                        <a:t> 114 </a:t>
                      </a:r>
                      <a:r>
                        <a:rPr lang="ko-KR" sz="900" kern="100" dirty="0">
                          <a:effectLst/>
                        </a:rPr>
                        <a:t>안부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확인 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시스템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Kt</a:t>
                      </a:r>
                      <a:r>
                        <a:rPr lang="en-US" sz="900" kern="100" dirty="0">
                          <a:effectLst/>
                        </a:rPr>
                        <a:t> </a:t>
                      </a:r>
                      <a:r>
                        <a:rPr lang="ko-KR" sz="900" kern="100" dirty="0" err="1">
                          <a:effectLst/>
                        </a:rPr>
                        <a:t>기가지니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배회 감지기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약복용</a:t>
                      </a:r>
                      <a:r>
                        <a:rPr lang="ko-KR" sz="900" kern="100" dirty="0">
                          <a:effectLst/>
                        </a:rPr>
                        <a:t> </a:t>
                      </a:r>
                      <a:r>
                        <a:rPr lang="en-US" altLang="ko-KR" sz="900" kern="100" dirty="0">
                          <a:effectLst/>
                        </a:rPr>
                        <a:t> </a:t>
                      </a:r>
                      <a:r>
                        <a:rPr lang="ko-KR" sz="900" kern="100" dirty="0" err="1">
                          <a:effectLst/>
                        </a:rPr>
                        <a:t>알리미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인공지능 로봇 </a:t>
                      </a:r>
                      <a:r>
                        <a:rPr lang="en-US" sz="900" kern="100">
                          <a:effectLst/>
                        </a:rPr>
                        <a:t>(</a:t>
                      </a:r>
                      <a:r>
                        <a:rPr lang="ko-KR" sz="900" kern="100">
                          <a:effectLst/>
                        </a:rPr>
                        <a:t>알파 미니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효돌이</a:t>
                      </a:r>
                      <a:r>
                        <a:rPr lang="en-US" sz="900" kern="100">
                          <a:effectLst/>
                        </a:rPr>
                        <a:t>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1874757"/>
                  </a:ext>
                </a:extLst>
              </a:tr>
              <a:tr h="430157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형식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</a:rPr>
                        <a:t>디바이스 </a:t>
                      </a:r>
                      <a:r>
                        <a:rPr lang="en-US" sz="800" kern="100" dirty="0">
                          <a:effectLst/>
                        </a:rPr>
                        <a:t>+ </a:t>
                      </a:r>
                      <a:r>
                        <a:rPr lang="ko-KR" sz="800" kern="100" dirty="0" err="1">
                          <a:effectLst/>
                        </a:rPr>
                        <a:t>어플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</a:rPr>
                        <a:t>직접전화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</a:rPr>
                        <a:t>디바이스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</a:rPr>
                        <a:t>디바이스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</a:rPr>
                        <a:t>디바이스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800" kern="100" dirty="0">
                          <a:effectLst/>
                        </a:rPr>
                        <a:t>디바이스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2519309"/>
                  </a:ext>
                </a:extLst>
              </a:tr>
              <a:tr h="57748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주요 고객층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소비자 </a:t>
                      </a:r>
                      <a:r>
                        <a:rPr lang="en-US" sz="900" kern="100" dirty="0">
                          <a:effectLst/>
                        </a:rPr>
                        <a:t>+</a:t>
                      </a:r>
                      <a:r>
                        <a:rPr lang="ko-KR" sz="900" kern="100" dirty="0" err="1">
                          <a:effectLst/>
                        </a:rPr>
                        <a:t>보호자</a:t>
                      </a:r>
                      <a:r>
                        <a:rPr lang="ko-KR" altLang="en-US" sz="900" kern="100" dirty="0" err="1">
                          <a:effectLst/>
                        </a:rPr>
                        <a:t>및</a:t>
                      </a:r>
                      <a:r>
                        <a:rPr lang="ko-KR" altLang="en-US" sz="900" kern="100" dirty="0">
                          <a:effectLst/>
                        </a:rPr>
                        <a:t> </a:t>
                      </a:r>
                      <a:r>
                        <a:rPr lang="ko-KR" sz="900" kern="100" dirty="0">
                          <a:effectLst/>
                        </a:rPr>
                        <a:t>센터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소비자 </a:t>
                      </a:r>
                      <a:r>
                        <a:rPr lang="en-US" sz="900" kern="100" dirty="0">
                          <a:effectLst/>
                        </a:rPr>
                        <a:t>+ </a:t>
                      </a:r>
                      <a:r>
                        <a:rPr lang="ko-KR" sz="900" kern="100" dirty="0">
                          <a:effectLst/>
                        </a:rPr>
                        <a:t>센터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소비자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소비자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소비자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소비자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852205"/>
                  </a:ext>
                </a:extLst>
              </a:tr>
              <a:tr h="577483">
                <a:tc gridSpan="2">
                  <a:txBody>
                    <a:bodyPr/>
                    <a:lstStyle/>
                    <a:p>
                      <a:pPr marL="127000" indent="-1270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보호자 및</a:t>
                      </a:r>
                      <a:r>
                        <a:rPr lang="en-US" sz="900" kern="100" dirty="0">
                          <a:effectLst/>
                        </a:rPr>
                        <a:t>,</a:t>
                      </a:r>
                    </a:p>
                    <a:p>
                      <a:pPr marL="127000" indent="-1270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센터용 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marL="127000" indent="-1270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관리페이지 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marL="127000" indent="-1270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유무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O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(</a:t>
                      </a:r>
                      <a:r>
                        <a:rPr lang="ko-KR" sz="900" kern="100" dirty="0">
                          <a:effectLst/>
                        </a:rPr>
                        <a:t>센터만</a:t>
                      </a:r>
                      <a:r>
                        <a:rPr lang="en-US" sz="900" kern="100" dirty="0"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X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O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X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X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5418513"/>
                  </a:ext>
                </a:extLst>
              </a:tr>
              <a:tr h="282832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관리 기능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 err="1">
                          <a:effectLst/>
                        </a:rPr>
                        <a:t>약복용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O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(</a:t>
                      </a:r>
                      <a:r>
                        <a:rPr lang="ko-KR" sz="900" kern="100" dirty="0" err="1">
                          <a:effectLst/>
                        </a:rPr>
                        <a:t>알람</a:t>
                      </a:r>
                      <a:r>
                        <a:rPr lang="en-US" sz="900" kern="100" dirty="0"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X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O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9076315"/>
                  </a:ext>
                </a:extLst>
              </a:tr>
              <a:tr h="282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식사여부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  O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(</a:t>
                      </a:r>
                      <a:r>
                        <a:rPr lang="ko-KR" sz="900" kern="100" dirty="0" err="1">
                          <a:effectLst/>
                        </a:rPr>
                        <a:t>알람</a:t>
                      </a:r>
                      <a:r>
                        <a:rPr lang="en-US" sz="900" kern="100" dirty="0"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X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X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O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477909"/>
                  </a:ext>
                </a:extLst>
              </a:tr>
              <a:tr h="282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고독사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X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X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X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1111493"/>
                  </a:ext>
                </a:extLst>
              </a:tr>
              <a:tr h="135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외출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X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X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X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X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2648685"/>
                  </a:ext>
                </a:extLst>
              </a:tr>
              <a:tr h="7248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환자의 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인지능력 향상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△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X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X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O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547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20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(4)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229711" y="1257092"/>
            <a:ext cx="7798673" cy="365125"/>
          </a:xfrm>
        </p:spPr>
        <p:txBody>
          <a:bodyPr/>
          <a:lstStyle/>
          <a:p>
            <a:pPr algn="l"/>
            <a:r>
              <a:rPr lang="ko-KR" altLang="en-US" b="1" dirty="0"/>
              <a:t>압력센서를 통한 데이터 측정 외출 판단 대처 </a:t>
            </a:r>
            <a:r>
              <a:rPr lang="en-US" altLang="ko-KR" b="1" dirty="0"/>
              <a:t>(.</a:t>
            </a:r>
            <a:r>
              <a:rPr lang="en-US" altLang="ko-KR" b="1" dirty="0" err="1"/>
              <a:t>py</a:t>
            </a:r>
            <a:r>
              <a:rPr lang="en-US" altLang="ko-KR" b="1" dirty="0"/>
              <a:t>) (</a:t>
            </a:r>
            <a:r>
              <a:rPr lang="ko-KR" altLang="en-US" b="1" dirty="0"/>
              <a:t>외출 판단 디바이스</a:t>
            </a:r>
            <a:r>
              <a:rPr lang="en-US" altLang="ko-KR" b="1" dirty="0"/>
              <a:t>Raspberry Pi )</a:t>
            </a:r>
          </a:p>
          <a:p>
            <a:pPr algn="l"/>
            <a:r>
              <a:rPr lang="en-US" altLang="ko-KR" b="1" dirty="0"/>
              <a:t>: </a:t>
            </a:r>
            <a:r>
              <a:rPr lang="ko-KR" altLang="en-US" sz="1050" b="1" dirty="0"/>
              <a:t>서버 </a:t>
            </a:r>
            <a:r>
              <a:rPr lang="en-US" altLang="ko-KR" sz="1050" b="1" dirty="0"/>
              <a:t>DB </a:t>
            </a:r>
            <a:r>
              <a:rPr lang="ko-KR" altLang="en-US" sz="1050" b="1" dirty="0"/>
              <a:t>회원정보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데이터 수신</a:t>
            </a:r>
            <a:r>
              <a:rPr lang="en-US" altLang="ko-KR" sz="1050" b="1" dirty="0"/>
              <a:t>. </a:t>
            </a:r>
            <a:r>
              <a:rPr lang="ko-KR" altLang="en-US" sz="1050" b="1" dirty="0"/>
              <a:t>서버 </a:t>
            </a:r>
            <a:r>
              <a:rPr lang="en-US" altLang="ko-KR" sz="1050" b="1" dirty="0"/>
              <a:t>DB</a:t>
            </a:r>
            <a:r>
              <a:rPr lang="ko-KR" altLang="en-US" sz="1050" b="1" dirty="0"/>
              <a:t>로 결과 데이터 송신</a:t>
            </a:r>
            <a:r>
              <a:rPr lang="en-US" altLang="ko-KR" sz="1050" b="1" dirty="0"/>
              <a:t>.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 </a:t>
            </a:r>
            <a:r>
              <a:rPr lang="ko-KR" altLang="en-US" sz="1050" b="1" dirty="0" err="1"/>
              <a:t>아두이노</a:t>
            </a:r>
            <a:r>
              <a:rPr lang="ko-KR" altLang="en-US" sz="1050" b="1" dirty="0"/>
              <a:t> 시리얼 통신</a:t>
            </a:r>
            <a:r>
              <a:rPr lang="en-US" altLang="ko-KR" sz="1050" b="1" dirty="0"/>
              <a:t>. </a:t>
            </a:r>
            <a:r>
              <a:rPr lang="ko-KR" altLang="en-US" sz="1050" b="1" dirty="0"/>
              <a:t>파이카메라 동작</a:t>
            </a:r>
            <a:r>
              <a:rPr lang="en-US" altLang="ko-KR" sz="1050" b="1" dirty="0"/>
              <a:t>. 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9F4A9B-4FFB-4C7D-A341-BDAA8B403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7441"/>
            <a:ext cx="4283968" cy="49239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109E9C-BD4E-4FC1-AF23-9F5D498B6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754565"/>
            <a:ext cx="4887677" cy="47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45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(5)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229711" y="1257092"/>
            <a:ext cx="7798673" cy="365125"/>
          </a:xfrm>
        </p:spPr>
        <p:txBody>
          <a:bodyPr/>
          <a:lstStyle/>
          <a:p>
            <a:pPr algn="l"/>
            <a:r>
              <a:rPr lang="ko-KR" altLang="en-US" b="1" dirty="0"/>
              <a:t>압력센서를 통한 데이터 측정 외출 판단 대처 </a:t>
            </a:r>
            <a:r>
              <a:rPr lang="en-US" altLang="ko-KR" b="1" dirty="0"/>
              <a:t>(.</a:t>
            </a:r>
            <a:r>
              <a:rPr lang="en-US" altLang="ko-KR" b="1" dirty="0" err="1"/>
              <a:t>py</a:t>
            </a:r>
            <a:r>
              <a:rPr lang="en-US" altLang="ko-KR" b="1" dirty="0"/>
              <a:t>) (</a:t>
            </a:r>
            <a:r>
              <a:rPr lang="ko-KR" altLang="en-US" b="1" dirty="0"/>
              <a:t>외출 판단 디바이스</a:t>
            </a:r>
            <a:r>
              <a:rPr lang="en-US" altLang="ko-KR" b="1" dirty="0"/>
              <a:t>Raspberry Pi )</a:t>
            </a:r>
          </a:p>
          <a:p>
            <a:pPr algn="l"/>
            <a:r>
              <a:rPr lang="en-US" altLang="ko-KR" sz="1100" b="1" dirty="0"/>
              <a:t>: </a:t>
            </a:r>
            <a:r>
              <a:rPr lang="ko-KR" altLang="en-US" sz="1100" b="1" dirty="0"/>
              <a:t>외출 판단</a:t>
            </a:r>
            <a:r>
              <a:rPr lang="en-US" altLang="ko-KR" sz="1100" b="1" dirty="0"/>
              <a:t>(1</a:t>
            </a:r>
            <a:r>
              <a:rPr lang="ko-KR" altLang="en-US" sz="1100" b="1" dirty="0"/>
              <a:t>차</a:t>
            </a:r>
            <a:r>
              <a:rPr lang="en-US" altLang="ko-KR" sz="1100" b="1" dirty="0"/>
              <a:t>, 2</a:t>
            </a:r>
            <a:r>
              <a:rPr lang="ko-KR" altLang="en-US" sz="1100" b="1" dirty="0"/>
              <a:t>차</a:t>
            </a:r>
            <a:r>
              <a:rPr lang="en-US" altLang="ko-KR" sz="1100" b="1" dirty="0"/>
              <a:t>). </a:t>
            </a:r>
            <a:endParaRPr lang="ko-KR" altLang="en-US" sz="11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56870D-004A-4DF5-8545-C77A3E5777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"/>
          <a:stretch/>
        </p:blipFill>
        <p:spPr>
          <a:xfrm>
            <a:off x="5148064" y="1754565"/>
            <a:ext cx="2565664" cy="50775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BDE24B-91DB-41E4-9B94-610E57D5D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" y="1914138"/>
            <a:ext cx="4490129" cy="45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16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(6)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바닥글 개체 틀 10"/>
          <p:cNvSpPr txBox="1">
            <a:spLocks/>
          </p:cNvSpPr>
          <p:nvPr/>
        </p:nvSpPr>
        <p:spPr>
          <a:xfrm>
            <a:off x="470863" y="1281500"/>
            <a:ext cx="41438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err="1"/>
              <a:t>fsr</a:t>
            </a:r>
            <a:r>
              <a:rPr lang="ko-KR" altLang="en-US" b="1" dirty="0"/>
              <a:t> 센서</a:t>
            </a:r>
            <a:r>
              <a:rPr lang="en-US" altLang="ko-KR" b="1" dirty="0"/>
              <a:t>, PIR</a:t>
            </a:r>
            <a:r>
              <a:rPr lang="ko-KR" altLang="en-US" b="1" dirty="0"/>
              <a:t>센서를 통한 식사유무 분석 </a:t>
            </a:r>
            <a:r>
              <a:rPr lang="en-US" altLang="ko-KR" b="1" dirty="0"/>
              <a:t>(Arduino) (.</a:t>
            </a:r>
            <a:r>
              <a:rPr lang="en-US" altLang="ko-KR" b="1" dirty="0" err="1"/>
              <a:t>ino</a:t>
            </a:r>
            <a:r>
              <a:rPr lang="en-US" altLang="ko-KR" b="1" dirty="0"/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F9983C-EE35-4A90-9CD8-9F17F7A498BD}"/>
              </a:ext>
            </a:extLst>
          </p:cNvPr>
          <p:cNvPicPr/>
          <p:nvPr/>
        </p:nvPicPr>
        <p:blipFill rotWithShape="1">
          <a:blip r:embed="rId4"/>
          <a:srcRect l="1" t="16058" r="26107" b="23670"/>
          <a:stretch/>
        </p:blipFill>
        <p:spPr bwMode="auto">
          <a:xfrm>
            <a:off x="288972" y="1645004"/>
            <a:ext cx="3994996" cy="22160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245F04-6A34-45E2-893F-1094C648B926}"/>
              </a:ext>
            </a:extLst>
          </p:cNvPr>
          <p:cNvPicPr/>
          <p:nvPr/>
        </p:nvPicPr>
        <p:blipFill rotWithShape="1">
          <a:blip r:embed="rId5"/>
          <a:srcRect t="15850" r="28246" b="20542"/>
          <a:stretch/>
        </p:blipFill>
        <p:spPr bwMode="auto">
          <a:xfrm>
            <a:off x="323528" y="3849272"/>
            <a:ext cx="3994996" cy="25320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5817E3-3594-4500-A2A6-7C40C86FA28A}"/>
              </a:ext>
            </a:extLst>
          </p:cNvPr>
          <p:cNvPicPr/>
          <p:nvPr/>
        </p:nvPicPr>
        <p:blipFill rotWithShape="1">
          <a:blip r:embed="rId6"/>
          <a:srcRect t="16058" r="19225" b="21376"/>
          <a:stretch/>
        </p:blipFill>
        <p:spPr bwMode="auto">
          <a:xfrm>
            <a:off x="4414438" y="1803381"/>
            <a:ext cx="4651322" cy="23456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B72774-FCDE-4E0D-9BD3-370BB4AE36A7}"/>
              </a:ext>
            </a:extLst>
          </p:cNvPr>
          <p:cNvPicPr/>
          <p:nvPr/>
        </p:nvPicPr>
        <p:blipFill rotWithShape="1">
          <a:blip r:embed="rId7"/>
          <a:srcRect t="56726" r="61785" b="23092"/>
          <a:stretch/>
        </p:blipFill>
        <p:spPr bwMode="auto">
          <a:xfrm>
            <a:off x="4552963" y="4149078"/>
            <a:ext cx="2683333" cy="576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6CF3DF-CEF7-4E35-9DFC-CC447100AD51}"/>
              </a:ext>
            </a:extLst>
          </p:cNvPr>
          <p:cNvCxnSpPr>
            <a:cxnSpLocks/>
          </p:cNvCxnSpPr>
          <p:nvPr/>
        </p:nvCxnSpPr>
        <p:spPr>
          <a:xfrm>
            <a:off x="4370508" y="1645004"/>
            <a:ext cx="43270" cy="4952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7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(7)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0" y="1843770"/>
            <a:ext cx="2463748" cy="34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45" y="1806080"/>
            <a:ext cx="4418707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737" y="4392934"/>
            <a:ext cx="4519085" cy="22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바닥글 개체 틀 10"/>
          <p:cNvSpPr txBox="1">
            <a:spLocks/>
          </p:cNvSpPr>
          <p:nvPr/>
        </p:nvSpPr>
        <p:spPr>
          <a:xfrm>
            <a:off x="196470" y="1158205"/>
            <a:ext cx="68958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/>
              <a:t>모터를 이용한 복약 유도와 무게센서와 적외선센서를 이용한 복약유무 체크 </a:t>
            </a:r>
            <a:r>
              <a:rPr lang="en-US" altLang="ko-KR" b="1" dirty="0"/>
              <a:t>(Arduino) (</a:t>
            </a:r>
            <a:endParaRPr lang="ko-KR" altLang="en-US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429000"/>
            <a:ext cx="1905825" cy="32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216ACB-1B7D-4CBF-A714-B505E8745458}"/>
              </a:ext>
            </a:extLst>
          </p:cNvPr>
          <p:cNvSpPr txBox="1"/>
          <p:nvPr/>
        </p:nvSpPr>
        <p:spPr>
          <a:xfrm>
            <a:off x="196470" y="1475302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ino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5B7BC-A248-4C43-AB4E-B0CB74F36927}"/>
              </a:ext>
            </a:extLst>
          </p:cNvPr>
          <p:cNvSpPr txBox="1"/>
          <p:nvPr/>
        </p:nvSpPr>
        <p:spPr>
          <a:xfrm>
            <a:off x="3923928" y="1529081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(.</a:t>
            </a:r>
            <a:r>
              <a:rPr lang="en-US" altLang="ko-KR" sz="1200" b="1" dirty="0" err="1">
                <a:solidFill>
                  <a:schemeClr val="bg1">
                    <a:lumMod val="50000"/>
                  </a:schemeClr>
                </a:solidFill>
              </a:rPr>
              <a:t>py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90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78240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(8)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-108520" y="1319824"/>
            <a:ext cx="4680520" cy="365125"/>
          </a:xfrm>
        </p:spPr>
        <p:txBody>
          <a:bodyPr/>
          <a:lstStyle/>
          <a:p>
            <a:r>
              <a:rPr lang="ko-KR" altLang="en-US" b="1" dirty="0"/>
              <a:t>복약 알람 및 데이터를 서버에 업로드하는 코드</a:t>
            </a:r>
            <a:r>
              <a:rPr lang="en-US" altLang="ko-KR" b="1" dirty="0"/>
              <a:t> (.</a:t>
            </a:r>
            <a:r>
              <a:rPr lang="en-US" altLang="ko-KR" b="1" dirty="0" err="1"/>
              <a:t>py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1D9633-9E1E-4A86-8109-24762C5D6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9" y="1643375"/>
            <a:ext cx="2995362" cy="32935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8A6DDF-DFF8-4D03-BDF4-6826A67EB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381" y="1667158"/>
            <a:ext cx="3126484" cy="3293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FA42B4-A871-4E2B-BAB0-11B4F96E7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701" y="1713415"/>
            <a:ext cx="3096341" cy="3017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6BF87C-5AE0-4B99-8612-22DE5A8AE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231" y="3762899"/>
            <a:ext cx="2686185" cy="30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32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(9)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4" y="1689902"/>
            <a:ext cx="4752528" cy="233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4" y="4034133"/>
            <a:ext cx="4435676" cy="257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129" y="3850142"/>
            <a:ext cx="4452252" cy="266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-108520" y="1319824"/>
            <a:ext cx="4143881" cy="365125"/>
          </a:xfrm>
        </p:spPr>
        <p:txBody>
          <a:bodyPr/>
          <a:lstStyle/>
          <a:p>
            <a:r>
              <a:rPr lang="ko-KR" altLang="en-US" b="1" dirty="0"/>
              <a:t>회원가입 시의 서버 통신을 구성하는 코드 </a:t>
            </a:r>
            <a:r>
              <a:rPr lang="en-US" altLang="ko-KR" b="1" dirty="0"/>
              <a:t>(.java)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(10)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-108520" y="1319824"/>
            <a:ext cx="4143881" cy="365125"/>
          </a:xfrm>
        </p:spPr>
        <p:txBody>
          <a:bodyPr/>
          <a:lstStyle/>
          <a:p>
            <a:r>
              <a:rPr lang="ko-KR" altLang="en-US" b="1" dirty="0"/>
              <a:t>각 환자에 대해서 </a:t>
            </a:r>
            <a:r>
              <a:rPr lang="en-US" altLang="ko-KR" b="1" dirty="0"/>
              <a:t>DATE</a:t>
            </a:r>
            <a:r>
              <a:rPr lang="ko-KR" altLang="en-US" b="1" dirty="0"/>
              <a:t>를 가져오는 통신 코드 </a:t>
            </a:r>
            <a:r>
              <a:rPr lang="en-US" altLang="ko-KR" b="1" dirty="0"/>
              <a:t>(.java)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1488C7-F07C-4636-9514-F4DE0E196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853356"/>
            <a:ext cx="4825350" cy="44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33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(11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107504" y="1316898"/>
            <a:ext cx="4143881" cy="365125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로 부터 </a:t>
            </a:r>
            <a:r>
              <a:rPr lang="en-US" altLang="ko-KR" b="1" dirty="0"/>
              <a:t>DATE</a:t>
            </a:r>
            <a:r>
              <a:rPr lang="ko-KR" altLang="en-US" b="1" dirty="0"/>
              <a:t>를 불러온 후 화면에 띄우는 코드 </a:t>
            </a:r>
            <a:r>
              <a:rPr lang="en-US" altLang="ko-KR" b="1" dirty="0"/>
              <a:t>(.java)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26D8DC-EFEA-4EDE-B70A-85AF79412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4" y="1593147"/>
            <a:ext cx="6462458" cy="47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48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(12)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35496" y="1319824"/>
            <a:ext cx="5328592" cy="365125"/>
          </a:xfrm>
        </p:spPr>
        <p:txBody>
          <a:bodyPr/>
          <a:lstStyle/>
          <a:p>
            <a:r>
              <a:rPr lang="ko-KR" altLang="en-US" b="1" dirty="0"/>
              <a:t>파이 카메라를 안드로이드에서 볼 수 있게 하는 </a:t>
            </a:r>
            <a:r>
              <a:rPr lang="en-US" altLang="ko-KR" b="1" dirty="0"/>
              <a:t>WEBVIEW </a:t>
            </a:r>
            <a:r>
              <a:rPr lang="ko-KR" altLang="en-US" b="1" dirty="0"/>
              <a:t>코드 </a:t>
            </a:r>
            <a:r>
              <a:rPr lang="en-US" altLang="ko-KR" b="1" dirty="0"/>
              <a:t>(.java)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9987F3-7195-4499-A4E6-3B87B64F9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74" y="1895887"/>
            <a:ext cx="7164288" cy="42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90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(13)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-108520" y="1319824"/>
            <a:ext cx="4680520" cy="365125"/>
          </a:xfrm>
        </p:spPr>
        <p:txBody>
          <a:bodyPr/>
          <a:lstStyle/>
          <a:p>
            <a:r>
              <a:rPr lang="ko-KR" altLang="en-US" b="1" dirty="0"/>
              <a:t>서버에 통신을 요청하기 위한 클라이언트의 코드</a:t>
            </a:r>
            <a:r>
              <a:rPr lang="en-US" altLang="ko-KR" b="1" dirty="0"/>
              <a:t> (.java)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952E7B-F1CA-449F-9F6A-3488FB6EA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81" y="1807714"/>
            <a:ext cx="4365436" cy="4443586"/>
          </a:xfrm>
          <a:prstGeom prst="rect">
            <a:avLst/>
          </a:prstGeom>
        </p:spPr>
      </p:pic>
      <p:sp>
        <p:nvSpPr>
          <p:cNvPr id="14" name="바닥글 개체 틀 10">
            <a:extLst>
              <a:ext uri="{FF2B5EF4-FFF2-40B4-BE49-F238E27FC236}">
                <a16:creationId xmlns:a16="http://schemas.microsoft.com/office/drawing/2014/main" id="{ADA70B5A-E7A1-4BE1-BE22-79864A1384B9}"/>
              </a:ext>
            </a:extLst>
          </p:cNvPr>
          <p:cNvSpPr txBox="1">
            <a:spLocks/>
          </p:cNvSpPr>
          <p:nvPr/>
        </p:nvSpPr>
        <p:spPr>
          <a:xfrm>
            <a:off x="4240618" y="1312418"/>
            <a:ext cx="4680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서버에 통신을 요청하기 위한 클라이언트의 코드</a:t>
            </a:r>
            <a:r>
              <a:rPr lang="en-US" altLang="ko-KR" b="1" dirty="0"/>
              <a:t> (.</a:t>
            </a:r>
            <a:r>
              <a:rPr lang="en-US" altLang="ko-KR" b="1" dirty="0" err="1"/>
              <a:t>py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F7EA1-A5D8-4047-A633-447C23603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91" y="1976480"/>
            <a:ext cx="3749006" cy="20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6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3" y="1124744"/>
            <a:ext cx="8044433" cy="5333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8838D5-AFEC-49C3-BB84-28C9637DF894}"/>
              </a:ext>
            </a:extLst>
          </p:cNvPr>
          <p:cNvSpPr txBox="1"/>
          <p:nvPr/>
        </p:nvSpPr>
        <p:spPr>
          <a:xfrm>
            <a:off x="734756" y="1804455"/>
            <a:ext cx="31239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치매 노인 분들 중 홀로 사시는 분의 비율이 </a:t>
            </a:r>
            <a:r>
              <a:rPr lang="en-US" altLang="ko-KR" sz="1000" dirty="0"/>
              <a:t>30%</a:t>
            </a:r>
            <a:r>
              <a:rPr lang="ko-KR" altLang="en-US" sz="1000" dirty="0"/>
              <a:t>이며 계속 증가하고 있다</a:t>
            </a:r>
            <a:r>
              <a:rPr lang="en-US" altLang="ko-KR" sz="1000" dirty="0"/>
              <a:t>. </a:t>
            </a:r>
            <a:r>
              <a:rPr lang="ko-KR" altLang="en-US" sz="1000" dirty="0"/>
              <a:t>센터의 많은 독거노인들이 혼자 산다는 것과 나를 돌보아 주는 사람이 없다는 것에 불안감을 가지고 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이러한 분들이 많아 센터에서도 심각성을 느끼고 있다</a:t>
            </a:r>
            <a:r>
              <a:rPr lang="en-US" altLang="ko-KR" sz="1000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2D943-1FF3-4B79-9823-3D9B88BD6484}"/>
              </a:ext>
            </a:extLst>
          </p:cNvPr>
          <p:cNvSpPr txBox="1"/>
          <p:nvPr/>
        </p:nvSpPr>
        <p:spPr>
          <a:xfrm>
            <a:off x="4366181" y="1747030"/>
            <a:ext cx="37444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혼자 사는 치매 노인분들의 수가 많고 이 분들의 안전 및 생활에 대해 문제가 크다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해결할 시스템의 필요성을 느끼고 프로젝트 진행한다</a:t>
            </a:r>
            <a:r>
              <a:rPr lang="en-US" altLang="ko-KR" sz="1000" dirty="0"/>
              <a:t>. </a:t>
            </a:r>
            <a:r>
              <a:rPr lang="ko-KR" altLang="en-US" sz="1000" dirty="0"/>
              <a:t>통합적으로 관리를 하고 이를 보호자나 센터에 정보를 전달하여 항상 노인분들이 관리를 받으실 수 있도록 하여 환자 분들의 두려움을 경감시킨다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D2A5B-34E6-4D9C-BDF4-64F4BB043700}"/>
              </a:ext>
            </a:extLst>
          </p:cNvPr>
          <p:cNvSpPr txBox="1"/>
          <p:nvPr/>
        </p:nvSpPr>
        <p:spPr>
          <a:xfrm>
            <a:off x="734674" y="2994098"/>
            <a:ext cx="31478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알람 서비스만으로 실질적으로 행동으로 이어지지 못하는 경우가 많다</a:t>
            </a:r>
            <a:r>
              <a:rPr lang="en-US" altLang="ko-KR" sz="1000" dirty="0"/>
              <a:t>. </a:t>
            </a:r>
            <a:r>
              <a:rPr lang="ko-KR" altLang="en-US" sz="1000" dirty="0"/>
              <a:t>현재 직접 전화를 드려 확인을 하는 시스템이 있는데 전화를 드려도 상대방이 누구인지 기억하시는 것도 어려워 의사를 직접 물어보는 것에 어려움이 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41F5C-9B16-4D0E-9B39-E581F98F3FF6}"/>
              </a:ext>
            </a:extLst>
          </p:cNvPr>
          <p:cNvSpPr txBox="1"/>
          <p:nvPr/>
        </p:nvSpPr>
        <p:spPr>
          <a:xfrm>
            <a:off x="4366181" y="3107399"/>
            <a:ext cx="3744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알람만 제공하는 시스템이 아닌 직접 약을 제공하고 알람 후 바로 복약이나 식사 여부를 체크하여 실질적인 행동으로 이어지도록 한다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FA4C2-E94D-4842-9017-4974BD81190D}"/>
              </a:ext>
            </a:extLst>
          </p:cNvPr>
          <p:cNvSpPr txBox="1"/>
          <p:nvPr/>
        </p:nvSpPr>
        <p:spPr>
          <a:xfrm>
            <a:off x="727943" y="4302624"/>
            <a:ext cx="3041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IoT </a:t>
            </a:r>
            <a:r>
              <a:rPr lang="ko-KR" altLang="en-US" sz="1000" dirty="0"/>
              <a:t>제품을 어르신분들이 사용하기 어려워 하며 거부감을 느끼시는 분들이 많다</a:t>
            </a:r>
            <a:r>
              <a:rPr lang="en-US" altLang="ko-KR" sz="1000" dirty="0"/>
              <a:t>. </a:t>
            </a:r>
            <a:r>
              <a:rPr lang="ko-KR" altLang="en-US" sz="1000" dirty="0"/>
              <a:t>사용법에 대한 교육을 해도 어려워하시다가 방치 되는 경우가 많다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A2A94-8CAA-45CC-B98C-4C5F674E7D63}"/>
              </a:ext>
            </a:extLst>
          </p:cNvPr>
          <p:cNvSpPr txBox="1"/>
          <p:nvPr/>
        </p:nvSpPr>
        <p:spPr>
          <a:xfrm>
            <a:off x="4292352" y="4006104"/>
            <a:ext cx="4015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디바이스를 어르신이 알아보기 쉽도록 글자 크기도 크게 하고 색도 선명한 색을 사용 하도록 한다</a:t>
            </a:r>
            <a:r>
              <a:rPr lang="en-US" altLang="ko-KR" sz="1000" dirty="0"/>
              <a:t>.</a:t>
            </a:r>
            <a:r>
              <a:rPr lang="ko-KR" altLang="en-US" sz="1000" dirty="0"/>
              <a:t> 사용방법도 간단하게 하여 어려움을 느끼시지 않도록 설계한다</a:t>
            </a:r>
            <a:r>
              <a:rPr lang="en-US" altLang="ko-KR" sz="1000" dirty="0"/>
              <a:t>. </a:t>
            </a:r>
            <a:r>
              <a:rPr lang="ko-KR" altLang="en-US" sz="1000" dirty="0"/>
              <a:t>활용에 대한 교육과 인식 개선을 위한 교육을 진행하여 노인분들이 제대로 사용하도록 한다</a:t>
            </a:r>
            <a:r>
              <a:rPr lang="en-US" altLang="ko-KR" sz="1000" dirty="0"/>
              <a:t>. </a:t>
            </a:r>
            <a:r>
              <a:rPr lang="ko-KR" altLang="en-US" sz="1000" dirty="0"/>
              <a:t>또한 환자분의 가족의 음성을 녹음하여 알람을 제공하여 </a:t>
            </a:r>
            <a:r>
              <a:rPr lang="en-US" altLang="ko-KR" sz="1000" dirty="0"/>
              <a:t>IoT </a:t>
            </a:r>
            <a:r>
              <a:rPr lang="ko-KR" altLang="en-US" sz="1000" dirty="0"/>
              <a:t>기계에 대한 거부감도 줄어들도록 하여 사용자인 노인분들의 편의를 최대한 고려하도록 한다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0309E-5694-46C6-A90A-651B2EBA70D4}"/>
              </a:ext>
            </a:extLst>
          </p:cNvPr>
          <p:cNvSpPr txBox="1"/>
          <p:nvPr/>
        </p:nvSpPr>
        <p:spPr>
          <a:xfrm>
            <a:off x="734674" y="5375821"/>
            <a:ext cx="31239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혼자 계시는 분들은 방문요양사나 노인 돌봄이 분들이 약 복용을 도와 드리기는 하나 약 복용이 진짜 힘들다</a:t>
            </a:r>
            <a:r>
              <a:rPr lang="en-US" altLang="ko-KR" sz="1000" dirty="0"/>
              <a:t>. </a:t>
            </a:r>
            <a:r>
              <a:rPr lang="ko-KR" altLang="en-US" sz="1000" dirty="0"/>
              <a:t>약 복용이 꾸준히 되어야 병의 진행과정도 늦출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지원도 받을 수가 있으신 데 직접 방문을 해보면 관리가 안되시는 분들이 많다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B49DC-468E-426A-9E81-52B457DAE20A}"/>
              </a:ext>
            </a:extLst>
          </p:cNvPr>
          <p:cNvSpPr txBox="1"/>
          <p:nvPr/>
        </p:nvSpPr>
        <p:spPr>
          <a:xfrm>
            <a:off x="4354225" y="5474719"/>
            <a:ext cx="3744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약 복용의 필요성은 매우 크나 현재 관리가 제대로 되지 않고 있는 점을 보아 이 부분을 해결할 방안이 필요하다</a:t>
            </a:r>
            <a:r>
              <a:rPr lang="en-US" altLang="ko-KR" sz="1000" dirty="0"/>
              <a:t>. </a:t>
            </a:r>
            <a:r>
              <a:rPr lang="ko-KR" altLang="en-US" sz="1000" dirty="0"/>
              <a:t>이러한 점을 해결할 제품을 제작한다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63733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E2B61E1-F637-4B9A-88A5-E8FC25D7B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981902"/>
              </p:ext>
            </p:extLst>
          </p:nvPr>
        </p:nvGraphicFramePr>
        <p:xfrm>
          <a:off x="446856" y="1665934"/>
          <a:ext cx="8229600" cy="4067317"/>
        </p:xfrm>
        <a:graphic>
          <a:graphicData uri="http://schemas.openxmlformats.org/drawingml/2006/table">
            <a:tbl>
              <a:tblPr/>
              <a:tblGrid>
                <a:gridCol w="648329">
                  <a:extLst>
                    <a:ext uri="{9D8B030D-6E8A-4147-A177-3AD203B41FA5}">
                      <a16:colId xmlns:a16="http://schemas.microsoft.com/office/drawing/2014/main" val="3351817785"/>
                    </a:ext>
                  </a:extLst>
                </a:gridCol>
                <a:gridCol w="3809403">
                  <a:extLst>
                    <a:ext uri="{9D8B030D-6E8A-4147-A177-3AD203B41FA5}">
                      <a16:colId xmlns:a16="http://schemas.microsoft.com/office/drawing/2014/main" val="3325337115"/>
                    </a:ext>
                  </a:extLst>
                </a:gridCol>
                <a:gridCol w="3771868">
                  <a:extLst>
                    <a:ext uri="{9D8B030D-6E8A-4147-A177-3AD203B41FA5}">
                      <a16:colId xmlns:a16="http://schemas.microsoft.com/office/drawing/2014/main" val="3666633731"/>
                    </a:ext>
                  </a:extLst>
                </a:gridCol>
              </a:tblGrid>
              <a:tr h="26252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상세내용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07589"/>
                  </a:ext>
                </a:extLst>
              </a:tr>
              <a:tr h="236612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S/W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개발환경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Windows, Linux, Android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978560"/>
                  </a:ext>
                </a:extLst>
              </a:tr>
              <a:tr h="236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개발환경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IDE)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Eclipse, Android Studio, Jupyter notebook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418455"/>
                  </a:ext>
                </a:extLst>
              </a:tr>
              <a:tr h="236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개발도구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Android Studio, Mysql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087024"/>
                  </a:ext>
                </a:extLst>
              </a:tr>
              <a:tr h="236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개발언어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JAVA, php, python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379688"/>
                  </a:ext>
                </a:extLst>
              </a:tr>
              <a:tr h="236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기타사항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AWS, Filezilla, putty, Webview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253689"/>
                  </a:ext>
                </a:extLst>
              </a:tr>
              <a:tr h="468670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H/W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구성장비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라즈베리파이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아두이노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스피커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보조배터리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파이카메라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로드셀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모터드라이버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스텝모터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서보모터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47402"/>
                  </a:ext>
                </a:extLst>
              </a:tr>
              <a:tr h="236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Fsr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압력센서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적외선센서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무게센서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PIR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533620"/>
                  </a:ext>
                </a:extLst>
              </a:tr>
              <a:tr h="236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통신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Wi-fi, Serial, SSH, TCP/IP, HTTP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92139"/>
                  </a:ext>
                </a:extLst>
              </a:tr>
              <a:tr h="236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언어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Python, C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언어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068818"/>
                  </a:ext>
                </a:extLst>
              </a:tr>
              <a:tr h="236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기타사항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라이노모델링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471997"/>
                  </a:ext>
                </a:extLst>
              </a:tr>
              <a:tr h="25208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관리환경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형상관리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Trello, NeverCloud, Google Drive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560469"/>
                  </a:ext>
                </a:extLst>
              </a:tr>
              <a:tr h="252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의사소통관리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Kakao Talk, NeverBand, Zoom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901477"/>
                  </a:ext>
                </a:extLst>
              </a:tr>
              <a:tr h="7024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기타사항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회 이상 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오프라인 팀 전체 미팅 진행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회 이상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SW/HW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팀 별도 개발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스터디 진행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회 멘토링과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Cloud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업로드를 통해 경과과정 보고 및 피드백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930170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5F4AD74C-8764-4A7A-A2C5-198D73E4E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56" y="166613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97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52321"/>
              </p:ext>
            </p:extLst>
          </p:nvPr>
        </p:nvGraphicFramePr>
        <p:xfrm>
          <a:off x="450882" y="1268760"/>
          <a:ext cx="8242236" cy="326757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313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구분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항목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</a:rPr>
                        <a:t>적용내역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43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개발환경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스마트폰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App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개발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Android Studio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Android application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프로그램 개발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안드로이드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OS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스마트폰 운영체제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3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서버 구축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MySQL(5.1.73)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보호자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관리자 등의 회원을 관리하고 복약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식사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활동량 등의 정보를 저장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관리하는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</a:rPr>
                        <a:t>DataBase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AWS (Amazon Web Service)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AWS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EC2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를 이용하여 서버 구축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Putty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클라우드 서버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CentOS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원격 접속용 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163439"/>
              </p:ext>
            </p:extLst>
          </p:nvPr>
        </p:nvGraphicFramePr>
        <p:xfrm>
          <a:off x="450882" y="4536332"/>
          <a:ext cx="8242235" cy="1821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3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26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H/W</a:t>
                      </a:r>
                    </a:p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개발환경</a:t>
                      </a:r>
                      <a:endParaRPr lang="en-US" altLang="ko-KR" sz="1200" dirty="0"/>
                    </a:p>
                  </a:txBody>
                  <a:tcPr marT="50292" marB="50292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본체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디바이스</a:t>
                      </a:r>
                    </a:p>
                  </a:txBody>
                  <a:tcPr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Arduino Uno</a:t>
                      </a:r>
                      <a:endParaRPr lang="ko-KR" altLang="en-US" sz="1200" dirty="0"/>
                    </a:p>
                  </a:txBody>
                  <a:tcPr marT="50292" marB="5029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센서의 신호를 종합하여 </a:t>
                      </a:r>
                      <a:r>
                        <a:rPr lang="en-US" altLang="ko-KR" sz="1200" dirty="0"/>
                        <a:t>Raspberry</a:t>
                      </a:r>
                      <a:r>
                        <a:rPr lang="en-US" altLang="ko-KR" sz="1200" baseline="0" dirty="0"/>
                        <a:t> Pi</a:t>
                      </a:r>
                      <a:r>
                        <a:rPr lang="ko-KR" altLang="en-US" sz="1200" baseline="0" dirty="0"/>
                        <a:t>에 전달하고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 err="1"/>
                        <a:t>액츄레이터</a:t>
                      </a:r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모터</a:t>
                      </a:r>
                      <a:r>
                        <a:rPr lang="en-US" altLang="ko-KR" sz="1200" baseline="0" dirty="0"/>
                        <a:t>) </a:t>
                      </a:r>
                      <a:r>
                        <a:rPr lang="ko-KR" altLang="en-US" sz="1200" baseline="0" dirty="0"/>
                        <a:t>동작</a:t>
                      </a:r>
                      <a:endParaRPr lang="ko-KR" altLang="en-US" sz="1200" dirty="0"/>
                    </a:p>
                  </a:txBody>
                  <a:tcPr marT="50292" marB="5029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Raspberry</a:t>
                      </a:r>
                      <a:r>
                        <a:rPr lang="en-US" altLang="ko-KR" sz="1200" baseline="0" dirty="0"/>
                        <a:t> Pi 3+</a:t>
                      </a:r>
                      <a:endParaRPr lang="ko-KR" altLang="en-US" sz="1200" dirty="0"/>
                    </a:p>
                  </a:txBody>
                  <a:tcPr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서버로 데이터를 전달하며 </a:t>
                      </a:r>
                      <a:r>
                        <a:rPr lang="ko-KR" altLang="en-US" sz="1200" dirty="0" err="1"/>
                        <a:t>액츄레이터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스피커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동작</a:t>
                      </a:r>
                    </a:p>
                  </a:txBody>
                  <a:tcPr marT="50292" marB="5029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2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활동량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디바이스</a:t>
                      </a:r>
                    </a:p>
                  </a:txBody>
                  <a:tcPr marT="50292" marB="5029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Raspberry</a:t>
                      </a:r>
                      <a:r>
                        <a:rPr lang="en-US" altLang="ko-KR" sz="1200" baseline="0" dirty="0"/>
                        <a:t> Pi 3+</a:t>
                      </a:r>
                      <a:endParaRPr lang="ko-KR" altLang="en-US" sz="1200" dirty="0"/>
                    </a:p>
                  </a:txBody>
                  <a:tcPr marT="50292" marB="5029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적외선 </a:t>
                      </a:r>
                      <a:r>
                        <a:rPr lang="en-US" altLang="ko-KR" sz="1200" dirty="0"/>
                        <a:t>PIR </a:t>
                      </a:r>
                      <a:r>
                        <a:rPr lang="ko-KR" altLang="en-US" sz="1200" dirty="0"/>
                        <a:t>센서의 신호를 전달하고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필요 시 카메라 센서의 동작</a:t>
                      </a:r>
                    </a:p>
                  </a:txBody>
                  <a:tcPr marT="50292" marB="5029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715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03848" y="151668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멘토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멘티간</a:t>
            </a:r>
            <a:r>
              <a:rPr kumimoji="1" lang="ko-KR" altLang="en-US" b="1" dirty="0"/>
              <a:t> 소통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51668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자료 관리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54116"/>
            <a:ext cx="2222953" cy="257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51"/>
          <a:stretch/>
        </p:blipFill>
        <p:spPr bwMode="auto">
          <a:xfrm>
            <a:off x="1331640" y="3762083"/>
            <a:ext cx="1684444" cy="221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60" y="1988840"/>
            <a:ext cx="1400474" cy="27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바닥글 개체 틀 11"/>
          <p:cNvSpPr>
            <a:spLocks noGrp="1"/>
          </p:cNvSpPr>
          <p:nvPr>
            <p:ph type="ftr" sz="quarter" idx="11"/>
          </p:nvPr>
        </p:nvSpPr>
        <p:spPr>
          <a:xfrm>
            <a:off x="3137988" y="5229200"/>
            <a:ext cx="2895600" cy="36512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ko-KR" sz="1100" b="1" dirty="0"/>
              <a:t>-  </a:t>
            </a:r>
            <a:r>
              <a:rPr lang="ko-KR" altLang="en-US" sz="1100" b="1" dirty="0"/>
              <a:t>단체 </a:t>
            </a:r>
            <a:r>
              <a:rPr lang="ko-KR" altLang="en-US" sz="1100" b="1" dirty="0" err="1"/>
              <a:t>카카오톡</a:t>
            </a:r>
            <a:r>
              <a:rPr lang="ko-KR" altLang="en-US" sz="1100" b="1" dirty="0"/>
              <a:t> 및 </a:t>
            </a:r>
            <a:r>
              <a:rPr lang="ko-KR" altLang="en-US" sz="1100" b="1" dirty="0" err="1"/>
              <a:t>네이버</a:t>
            </a:r>
            <a:r>
              <a:rPr lang="ko-KR" altLang="en-US" sz="1100" b="1" dirty="0"/>
              <a:t> 밴드 병행이용</a:t>
            </a:r>
            <a:endParaRPr lang="en-US" altLang="ko-KR" sz="1100" b="1" dirty="0"/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네이버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클라우드를</a:t>
            </a:r>
            <a:r>
              <a:rPr lang="ko-KR" altLang="en-US" sz="1100" b="1" dirty="0"/>
              <a:t> 이용하여 진행상황 </a:t>
            </a:r>
            <a:endParaRPr lang="en-US" altLang="ko-KR" sz="1100" b="1" dirty="0"/>
          </a:p>
          <a:p>
            <a:pPr algn="l">
              <a:lnSpc>
                <a:spcPct val="150000"/>
              </a:lnSpc>
            </a:pPr>
            <a:r>
              <a:rPr lang="en-US" altLang="ko-KR" sz="1100" b="1" dirty="0"/>
              <a:t>    </a:t>
            </a:r>
            <a:r>
              <a:rPr lang="ko-KR" altLang="en-US" sz="1100" b="1" dirty="0"/>
              <a:t>공유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322" y="600340"/>
            <a:ext cx="1743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80" y="1531467"/>
            <a:ext cx="717206" cy="44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98" y="1545525"/>
            <a:ext cx="645722" cy="61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11C1CD-A1F2-480B-B540-64FF7AA858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2686" y="1976791"/>
            <a:ext cx="2160240" cy="3974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9F0D79-B303-45DA-B5D8-3241B71F3858}"/>
              </a:ext>
            </a:extLst>
          </p:cNvPr>
          <p:cNvSpPr txBox="1"/>
          <p:nvPr/>
        </p:nvSpPr>
        <p:spPr>
          <a:xfrm>
            <a:off x="6156176" y="1547500"/>
            <a:ext cx="2765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회의 기록</a:t>
            </a:r>
            <a:r>
              <a:rPr kumimoji="1" lang="en-US" altLang="ko-KR" sz="1600" b="1" dirty="0"/>
              <a:t>(</a:t>
            </a:r>
            <a:r>
              <a:rPr kumimoji="1" lang="ko-KR" altLang="en-US" sz="1600" b="1" dirty="0"/>
              <a:t>개발미팅 제외</a:t>
            </a:r>
            <a:r>
              <a:rPr kumimoji="1" lang="en-US" altLang="ko-KR" sz="1600" b="1" dirty="0"/>
              <a:t>)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47477" y="741802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en-US" altLang="ko-KR" sz="1600" b="1" i="1" dirty="0">
                <a:latin typeface="+mj-lt"/>
              </a:rPr>
              <a:t>SW</a:t>
            </a:r>
            <a:endParaRPr lang="ko-KR" altLang="en-US" sz="1600" b="1" i="1" dirty="0">
              <a:latin typeface="+mj-lt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1FE28D1-C201-4E8A-9C76-04C23E061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435460"/>
              </p:ext>
            </p:extLst>
          </p:nvPr>
        </p:nvGraphicFramePr>
        <p:xfrm>
          <a:off x="107505" y="1822748"/>
          <a:ext cx="4320480" cy="484661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91435">
                  <a:extLst>
                    <a:ext uri="{9D8B030D-6E8A-4147-A177-3AD203B41FA5}">
                      <a16:colId xmlns:a16="http://schemas.microsoft.com/office/drawing/2014/main" val="2532098040"/>
                    </a:ext>
                  </a:extLst>
                </a:gridCol>
                <a:gridCol w="3529045">
                  <a:extLst>
                    <a:ext uri="{9D8B030D-6E8A-4147-A177-3AD203B41FA5}">
                      <a16:colId xmlns:a16="http://schemas.microsoft.com/office/drawing/2014/main" val="938673157"/>
                    </a:ext>
                  </a:extLst>
                </a:gridCol>
              </a:tblGrid>
              <a:tr h="16127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회원 가입</a:t>
                      </a:r>
                    </a:p>
                  </a:txBody>
                  <a:tcPr marL="15694" marR="15694" marT="15694" marB="15694" anchor="ctr"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센터 관리자 또는 보호자로 회원을 구분하여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그에 따른 회원 정보를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입력받음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가입 시 노인의 생활 패턴 및 정보를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입력받아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보다 정확한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언택트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 관리를 도움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하드웨어의 생활 지도 기능에서 가족 목소리 알람 서비스를 제공하기 위해 가입 시 이를 녹음할 수 있도록 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694" marR="15694" marT="15694" marB="15694" anchor="ctr"/>
                </a:tc>
                <a:extLst>
                  <a:ext uri="{0D108BD9-81ED-4DB2-BD59-A6C34878D82A}">
                    <a16:rowId xmlns:a16="http://schemas.microsoft.com/office/drawing/2014/main" val="2514253702"/>
                  </a:ext>
                </a:extLst>
              </a:tr>
              <a:tr h="4707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로그인</a:t>
                      </a:r>
                    </a:p>
                  </a:txBody>
                  <a:tcPr marL="15694" marR="15694" marT="15694" marB="15694" anchor="ctr"/>
                </a:tc>
                <a:tc>
                  <a:txBody>
                    <a:bodyPr/>
                    <a:lstStyle/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로그인 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센터 회원과 보호자 회원을 구분됨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회원 가입창으로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</a:rPr>
                        <a:t>이동가능함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694" marR="15694" marT="15694" marB="15694" anchor="ctr"/>
                </a:tc>
                <a:extLst>
                  <a:ext uri="{0D108BD9-81ED-4DB2-BD59-A6C34878D82A}">
                    <a16:rowId xmlns:a16="http://schemas.microsoft.com/office/drawing/2014/main" val="2690082562"/>
                  </a:ext>
                </a:extLst>
              </a:tr>
              <a:tr h="27631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</a:rPr>
                        <a:t>관리 화면</a:t>
                      </a:r>
                    </a:p>
                  </a:txBody>
                  <a:tcPr marL="15694" marR="15694" marT="15694" marB="15694" anchor="ctr"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노인의 안전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·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생활과 관련한 전체적인 정보를 한눈에 볼 수 있도록 배치함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집 내 설치된 돌봄 기기로 수집한 데이터를 바탕으로 정보를 받음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크게 복약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식사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활동량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외출로 구성되며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카테고리 클릭 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해당 기능에 관한 세부 정보를 볼 수 있음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보호자회원과 센터 회원은 앱 화면과 기능 등 여러 부분에서 차이가 있음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센터 회원 로그인 시 센터가 관할하는 환자들에 대한 모든 정보를 확인할 수 있음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한 달 동안의 식사 및 복약 유무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</a:rPr>
                        <a:t>생활 상태 등이 담긴 월별 종합 정보서비스를 제공함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694" marR="15694" marT="15694" marB="15694" anchor="ctr"/>
                </a:tc>
                <a:extLst>
                  <a:ext uri="{0D108BD9-81ED-4DB2-BD59-A6C34878D82A}">
                    <a16:rowId xmlns:a16="http://schemas.microsoft.com/office/drawing/2014/main" val="17643467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82B31940-96DC-4E17-909A-E67ECD4AD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30" y="13716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ADE7243-1590-4368-A50C-6232A8835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63405"/>
              </p:ext>
            </p:extLst>
          </p:nvPr>
        </p:nvGraphicFramePr>
        <p:xfrm>
          <a:off x="4635625" y="1809950"/>
          <a:ext cx="4320480" cy="483228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021203">
                  <a:extLst>
                    <a:ext uri="{9D8B030D-6E8A-4147-A177-3AD203B41FA5}">
                      <a16:colId xmlns:a16="http://schemas.microsoft.com/office/drawing/2014/main" val="1731922482"/>
                    </a:ext>
                  </a:extLst>
                </a:gridCol>
                <a:gridCol w="3299277">
                  <a:extLst>
                    <a:ext uri="{9D8B030D-6E8A-4147-A177-3AD203B41FA5}">
                      <a16:colId xmlns:a16="http://schemas.microsoft.com/office/drawing/2014/main" val="305031371"/>
                    </a:ext>
                  </a:extLst>
                </a:gridCol>
              </a:tblGrid>
              <a:tr h="18106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노인 안전 관리</a:t>
                      </a: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노인의 이상 징후와 위험 상황 판단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긴급 팝업 알람으로 비상 상황 관리를 도움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집안 내 비상 카메라기기와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</a:rPr>
                        <a:t>웹뷰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 스트리밍을 통하여 실시간으로 집안 내 상황을 확인할 수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사생활 등의 문제가 발생할 수 있기에 위험 상황에만 이 기능을 사용할 수 있도록 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595160245"/>
                  </a:ext>
                </a:extLst>
              </a:tr>
              <a:tr h="12080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노인 외출 관리</a:t>
                      </a: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집 내 하드웨어 기기 동작을 통해 실종으로 이어질 수 있는 외출을 판단하여 이에 대처하도록 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외출 시 노인의 인상착의를 촬영해 이후 실종 및 기타 문제 상황 발생 시 이를 확인할 수 있도록 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2962769410"/>
                  </a:ext>
                </a:extLst>
              </a:tr>
              <a:tr h="906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</a:rPr>
                        <a:t>노인 복약 관리</a:t>
                      </a: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집 내 하드웨어 기기 동작을 통해 아침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점심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저녁별로 복약 유무를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</a:rPr>
                        <a:t>확인받으며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 노인의 복약 지도 및 관리를 도움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383824521"/>
                  </a:ext>
                </a:extLst>
              </a:tr>
              <a:tr h="906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노인 식사 관리</a:t>
                      </a: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집 내 하드웨어 기기 동작을 통해 아침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점심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저녁별로 식사 여부 정보를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</a:rPr>
                        <a:t>확인받으며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 노인의 식사 지도 및 관리를 도움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33327265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1E48B25-2368-4107-8D0D-367F10D59CC1}"/>
              </a:ext>
            </a:extLst>
          </p:cNvPr>
          <p:cNvSpPr txBox="1"/>
          <p:nvPr/>
        </p:nvSpPr>
        <p:spPr>
          <a:xfrm>
            <a:off x="496696" y="1431234"/>
            <a:ext cx="6019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- </a:t>
            </a:r>
            <a:r>
              <a:rPr lang="ko-KR" altLang="en-US" sz="1800" b="1" dirty="0"/>
              <a:t>독거 치매 노인 안심 돌봄 </a:t>
            </a:r>
            <a:r>
              <a:rPr lang="en-US" altLang="ko-KR" b="1" dirty="0"/>
              <a:t>SW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어플리케이션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1072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2997" y="635636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en-US" altLang="ko-KR" sz="1600" b="1" i="1" dirty="0">
                <a:latin typeface="+mj-lt"/>
              </a:rPr>
              <a:t>HW</a:t>
            </a:r>
            <a:endParaRPr lang="ko-KR" altLang="en-US" sz="1600" b="1" i="1" dirty="0"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27558"/>
              </p:ext>
            </p:extLst>
          </p:nvPr>
        </p:nvGraphicFramePr>
        <p:xfrm>
          <a:off x="424356" y="1844825"/>
          <a:ext cx="8352929" cy="4320479"/>
        </p:xfrm>
        <a:graphic>
          <a:graphicData uri="http://schemas.openxmlformats.org/drawingml/2006/table">
            <a:tbl>
              <a:tblPr/>
              <a:tblGrid>
                <a:gridCol w="1339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3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59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 능</a:t>
                      </a:r>
                      <a:endParaRPr lang="ko-KR" altLang="en-US" dirty="0">
                        <a:effectLst/>
                      </a:endParaRPr>
                    </a:p>
                  </a:txBody>
                  <a:tcPr marL="44450" marR="44450" marT="44450" marB="44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 명</a:t>
                      </a:r>
                      <a:endParaRPr lang="ko-KR" altLang="en-US" dirty="0">
                        <a:effectLst/>
                      </a:endParaRPr>
                    </a:p>
                  </a:txBody>
                  <a:tcPr marL="44450" marR="44450" marT="44450" marB="44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2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복약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식사 지도 알람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치매 노인의 복약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식사 문제 해결을 위한 생활 지도 알람 서비스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알람 서비스는 크게 식사지도와 복약지도가 있으며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시간 이후에 식사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복약이 이뤄지지 않을 시 반복적으로 알람이 울림 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보호자가 설정한 시간에 따라 치매 환자 맞춤 알람이 재생되며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기계음에 반감을 가질 수 있는 노인 특성을 고려하여 자녀 등 가족의 목소리 알람 서비스를 제공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0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투약 시스템 및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텀블러 배치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치매 노인의 약 복용 용이성을 높이기 위해 자동 투약 시스템을 마련하고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텀블러를 배치할 수 있도록 하드웨어를 제작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약 복용 시간 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사용자의 손이 인식되면 배출구를 통해 해당 약이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투약됨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방문 요양보호사 혹은 보호자가 며칠 분량의 약을 미리 보관할 수 있도록 하드웨어를 제작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복약 판단 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치매 노인의 약 미복용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중복복용 문제를 해결하기 위한 센서형 복약 판단 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인체 감지와 텀블러 무게 변화 감지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두 단계로 구성되어 판단의 정확성을 높임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식사 판단 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치매 노인의 규칙적인 식사를 돕기 위한 센서형 식사 판단 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인체 모션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감지와 압력센서로 도시락 감지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두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단계로 구성되어 판단의 정확성을 높임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27068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BD735E3-8A9F-48AF-96C1-6D5F780E52C8}"/>
              </a:ext>
            </a:extLst>
          </p:cNvPr>
          <p:cNvSpPr txBox="1"/>
          <p:nvPr/>
        </p:nvSpPr>
        <p:spPr>
          <a:xfrm>
            <a:off x="496696" y="1431234"/>
            <a:ext cx="5587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- </a:t>
            </a:r>
            <a:r>
              <a:rPr lang="ko-KR" altLang="en-US" sz="1800" b="1" dirty="0"/>
              <a:t>독거 치매 노인 안심 돌봄 </a:t>
            </a:r>
            <a:r>
              <a:rPr lang="ko-KR" altLang="en-US" b="1" dirty="0"/>
              <a:t>생활</a:t>
            </a:r>
            <a:r>
              <a:rPr lang="ko-KR" altLang="en-US" sz="1800" b="1" dirty="0"/>
              <a:t> 관련 </a:t>
            </a:r>
            <a:r>
              <a:rPr lang="en-US" altLang="ko-KR" sz="1800" b="1" dirty="0"/>
              <a:t>HW </a:t>
            </a:r>
            <a:r>
              <a:rPr lang="ko-KR" altLang="en-US" sz="1800" b="1" dirty="0"/>
              <a:t>디바이스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87333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02997" y="635636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en-US" altLang="ko-KR" sz="1600" b="1" i="1" dirty="0">
                <a:latin typeface="+mj-lt"/>
              </a:rPr>
              <a:t>HW</a:t>
            </a:r>
            <a:endParaRPr lang="ko-KR" altLang="en-US" sz="1600" b="1" i="1" dirty="0"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329289"/>
              </p:ext>
            </p:extLst>
          </p:nvPr>
        </p:nvGraphicFramePr>
        <p:xfrm>
          <a:off x="323528" y="1828470"/>
          <a:ext cx="8424936" cy="4192819"/>
        </p:xfrm>
        <a:graphic>
          <a:graphicData uri="http://schemas.openxmlformats.org/drawingml/2006/table">
            <a:tbl>
              <a:tblPr/>
              <a:tblGrid>
                <a:gridCol w="1351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3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39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 능</a:t>
                      </a:r>
                      <a:endParaRPr lang="ko-KR" altLang="en-US" dirty="0">
                        <a:effectLst/>
                      </a:endParaRPr>
                    </a:p>
                  </a:txBody>
                  <a:tcPr marL="44450" marR="44450" marT="44450" marB="44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 명</a:t>
                      </a:r>
                      <a:endParaRPr lang="ko-KR" altLang="en-US" dirty="0">
                        <a:effectLst/>
                      </a:endParaRPr>
                    </a:p>
                  </a:txBody>
                  <a:tcPr marL="44450" marR="44450" marT="44450" marB="4445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2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활동량 측정 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치매 노인의 활동데이터 수집을 위한 실시간 활동량 측정 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집 내 설치된 인체 모션센서를 통해 시계열적 활동량 데이터를 측정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노인의 이상행동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위험 상황을 판단하는 데이터로 활용됨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판단을 위해 이 데이터는 지속적으로 저장되고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그 값의 평균을 연산하여 노인의 생활패턴을 추정함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932817"/>
                  </a:ext>
                </a:extLst>
              </a:tr>
              <a:tr h="7752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위험 상황 판단 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노인의 안전을 보장하는 메인 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측정한 활동량과 노인의 생활 평균 데이터를 비교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분석하여 기준 미만 시 위험 상황임을 판단함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타 제품의 사생활 침해문제와 웨어러블 착용의 불편함을 고려한 시스템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412844"/>
                  </a:ext>
                </a:extLst>
              </a:tr>
              <a:tr h="7752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외출 상황 판단 시스템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치매 노인의 이상행동에 의한 외출을 감지하는 시스템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현관 신발 매트에 설치한 인체 무게 감지 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FSR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압력센서를 통해 현관 내외 노인의 동작을 분석하고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이를 통해 노인의 외출 가능성을 판단함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951025"/>
                  </a:ext>
                </a:extLst>
              </a:tr>
              <a:tr h="7752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응급 상황 비상 카메라 작동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노인의 이상 징후 또는 위험 상황 판단 시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집안 내 비상 카메라를 작동시킴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. 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노인의 </a:t>
                      </a:r>
                      <a:r>
                        <a:rPr lang="ko-KR" altLang="en-US" sz="1000" kern="0" spc="0" dirty="0" err="1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동의하에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 설치됨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지속적인 영상 촬영이 아닌 비상시에만 작동되며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해당 영상은 보호자에게만 인계됨으로 노인의 사생활을 보호할 수 있음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731555"/>
                  </a:ext>
                </a:extLst>
              </a:tr>
              <a:tr h="517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현관문 비상 카메라 작동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외출 상황 판단 시스템 결과에 따라 카메라 센서를 동작 시켜 노인의 외출 당시 인상착의를 알 수 있도록 촬영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marR="0" lvl="0" indent="-1714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이는 사용자 요청 시 확인 할 수 있도록 시스템을 구성함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780" marR="17780" marT="17780" marB="17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6294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495D7BB-D5D7-4DEB-AF8C-2042A90CE215}"/>
              </a:ext>
            </a:extLst>
          </p:cNvPr>
          <p:cNvSpPr txBox="1"/>
          <p:nvPr/>
        </p:nvSpPr>
        <p:spPr>
          <a:xfrm>
            <a:off x="496696" y="1431234"/>
            <a:ext cx="5587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- </a:t>
            </a:r>
            <a:r>
              <a:rPr lang="ko-KR" altLang="en-US" sz="1800" b="1" dirty="0"/>
              <a:t>독거 치매 노인 안심 돌봄 안전 관련 </a:t>
            </a:r>
            <a:r>
              <a:rPr lang="en-US" altLang="ko-KR" sz="1800" b="1" dirty="0"/>
              <a:t>HW </a:t>
            </a:r>
            <a:r>
              <a:rPr lang="ko-KR" altLang="en-US" sz="1800" b="1" dirty="0"/>
              <a:t>디바이스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7373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6696</Words>
  <Application>Microsoft Office PowerPoint</Application>
  <PresentationFormat>화면 슬라이드 쇼(4:3)</PresentationFormat>
  <Paragraphs>1170</Paragraphs>
  <Slides>63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나눔고딕 ExtraBold</vt:lpstr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소영 최</cp:lastModifiedBy>
  <cp:revision>320</cp:revision>
  <dcterms:created xsi:type="dcterms:W3CDTF">2014-04-16T00:55:54Z</dcterms:created>
  <dcterms:modified xsi:type="dcterms:W3CDTF">2021-05-30T17:48:15Z</dcterms:modified>
</cp:coreProperties>
</file>